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IBM Plex Sans"/>
      <p:regular r:id="rId72"/>
      <p:bold r:id="rId73"/>
      <p:italic r:id="rId74"/>
      <p:boldItalic r:id="rId75"/>
    </p:embeddedFont>
    <p:embeddedFont>
      <p:font typeface="IBM Plex Sans Light"/>
      <p:regular r:id="rId76"/>
      <p:bold r:id="rId77"/>
      <p:italic r:id="rId78"/>
      <p:boldItalic r:id="rId79"/>
    </p:embeddedFont>
    <p:embeddedFont>
      <p:font typeface="Source Code Pro"/>
      <p:regular r:id="rId80"/>
      <p:bold r:id="rId81"/>
      <p:italic r:id="rId82"/>
      <p:boldItalic r:id="rId83"/>
    </p:embeddedFont>
    <p:embeddedFont>
      <p:font typeface="IBM Plex Mono Light"/>
      <p:regular r:id="rId84"/>
      <p:bold r:id="rId85"/>
      <p:italic r:id="rId86"/>
      <p:boldItalic r:id="rId87"/>
    </p:embeddedFont>
    <p:embeddedFont>
      <p:font typeface="IBM Plex Sans Medium"/>
      <p:regular r:id="rId88"/>
      <p:bold r:id="rId89"/>
      <p:italic r:id="rId90"/>
      <p:boldItalic r:id="rId91"/>
    </p:embeddedFont>
    <p:embeddedFont>
      <p:font typeface="Average"/>
      <p:regular r:id="rId92"/>
    </p:embeddedFont>
    <p:embeddedFont>
      <p:font typeface="Oswald"/>
      <p:regular r:id="rId93"/>
      <p:bold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AD8C88-F273-49E2-A44F-296688DE85D8}">
  <a:tblStyle styleId="{63AD8C88-F273-49E2-A44F-296688DE85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IBMPlexMonoLight-regular.fntdata"/><Relationship Id="rId83" Type="http://schemas.openxmlformats.org/officeDocument/2006/relationships/font" Target="fonts/SourceCodePro-boldItalic.fntdata"/><Relationship Id="rId42" Type="http://schemas.openxmlformats.org/officeDocument/2006/relationships/slide" Target="slides/slide36.xml"/><Relationship Id="rId86" Type="http://schemas.openxmlformats.org/officeDocument/2006/relationships/font" Target="fonts/IBMPlexMonoLight-italic.fntdata"/><Relationship Id="rId41" Type="http://schemas.openxmlformats.org/officeDocument/2006/relationships/slide" Target="slides/slide35.xml"/><Relationship Id="rId85" Type="http://schemas.openxmlformats.org/officeDocument/2006/relationships/font" Target="fonts/IBMPlexMonoLight-bold.fntdata"/><Relationship Id="rId44" Type="http://schemas.openxmlformats.org/officeDocument/2006/relationships/slide" Target="slides/slide38.xml"/><Relationship Id="rId88" Type="http://schemas.openxmlformats.org/officeDocument/2006/relationships/font" Target="fonts/IBMPlexSansMedium-regular.fntdata"/><Relationship Id="rId43" Type="http://schemas.openxmlformats.org/officeDocument/2006/relationships/slide" Target="slides/slide37.xml"/><Relationship Id="rId87" Type="http://schemas.openxmlformats.org/officeDocument/2006/relationships/font" Target="fonts/IBMPlexMono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IBMPlexSansMedium-bold.fntdata"/><Relationship Id="rId80" Type="http://schemas.openxmlformats.org/officeDocument/2006/relationships/font" Target="fonts/SourceCodePro-regular.fntdata"/><Relationship Id="rId82" Type="http://schemas.openxmlformats.org/officeDocument/2006/relationships/font" Target="fonts/SourceCodePro-italic.fntdata"/><Relationship Id="rId81" Type="http://schemas.openxmlformats.org/officeDocument/2006/relationships/font" Target="fonts/SourceCode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IBMPlexSans-bold.fntdata"/><Relationship Id="rId72" Type="http://schemas.openxmlformats.org/officeDocument/2006/relationships/font" Target="fonts/IBMPlexSans-regular.fntdata"/><Relationship Id="rId31" Type="http://schemas.openxmlformats.org/officeDocument/2006/relationships/slide" Target="slides/slide25.xml"/><Relationship Id="rId75" Type="http://schemas.openxmlformats.org/officeDocument/2006/relationships/font" Target="fonts/IBMPlexSans-boldItalic.fntdata"/><Relationship Id="rId30" Type="http://schemas.openxmlformats.org/officeDocument/2006/relationships/slide" Target="slides/slide24.xml"/><Relationship Id="rId74" Type="http://schemas.openxmlformats.org/officeDocument/2006/relationships/font" Target="fonts/IBMPlexSans-italic.fntdata"/><Relationship Id="rId33" Type="http://schemas.openxmlformats.org/officeDocument/2006/relationships/slide" Target="slides/slide27.xml"/><Relationship Id="rId77" Type="http://schemas.openxmlformats.org/officeDocument/2006/relationships/font" Target="fonts/IBMPlexSansLight-bold.fntdata"/><Relationship Id="rId32" Type="http://schemas.openxmlformats.org/officeDocument/2006/relationships/slide" Target="slides/slide26.xml"/><Relationship Id="rId76" Type="http://schemas.openxmlformats.org/officeDocument/2006/relationships/font" Target="fonts/IBMPlexSansLight-regular.fntdata"/><Relationship Id="rId35" Type="http://schemas.openxmlformats.org/officeDocument/2006/relationships/slide" Target="slides/slide29.xml"/><Relationship Id="rId79" Type="http://schemas.openxmlformats.org/officeDocument/2006/relationships/font" Target="fonts/IBMPlexSansLight-boldItalic.fntdata"/><Relationship Id="rId34" Type="http://schemas.openxmlformats.org/officeDocument/2006/relationships/slide" Target="slides/slide28.xml"/><Relationship Id="rId78" Type="http://schemas.openxmlformats.org/officeDocument/2006/relationships/font" Target="fonts/IBMPlexSansLight-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font" Target="fonts/Oswald-bold.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IBMPlexSansMedium-boldItalic.fntdata"/><Relationship Id="rId90" Type="http://schemas.openxmlformats.org/officeDocument/2006/relationships/font" Target="fonts/IBMPlexSansMedium-italic.fntdata"/><Relationship Id="rId93" Type="http://schemas.openxmlformats.org/officeDocument/2006/relationships/font" Target="fonts/Oswald-regular.fntdata"/><Relationship Id="rId92" Type="http://schemas.openxmlformats.org/officeDocument/2006/relationships/font" Target="fonts/Average-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2e7d02eaa9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2e7d02eaa9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d9cba15d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4d9cba15d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d9cba15d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4d9cba15d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d9cba15d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4d9cba15d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d9cba15d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4d9cba15d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d9cba15d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4d9cba15d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4d9cba15d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4d9cba15d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f188d80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4f188d80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f188d809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4f188d809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4f188d809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4f188d809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70f4865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370f4865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f188d809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4f188d809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d9cba15d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4d9cba15d1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2e7d02eaa9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2e7d02eaa9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e7d02eaa9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2e7d02eaa9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2e7d02eaa9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2e7d02eaa9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2e7d02eaa9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2e7d02eaa9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2e7d02eaa9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2e7d02eaa9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e7d02eaa9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2e7d02eaa9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2e7d02eaa9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2e7d02eaa9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e7d02eaa9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2e7d02eaa9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e7d02eaa9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2e7d02eaa9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f188d809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4f188d809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e7d02eaa9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2e7d02eaa9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2e7d02eaa9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2e7d02eaa9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2e7d02eaa9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2e7d02eaa9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e7d02eaa9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2e7d02eaa9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4f188d809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4f188d809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e7d02eaa9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e7d02eaa9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e7d02eaa9_1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2e7d02eaa9_1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2e7d02eaa9_1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2e7d02eaa9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e7d02eaa9_1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2e7d02eaa9_1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2e7d02eaa9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2e7d02eaa9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d9cba15d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4d9cba15d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2e7d02eaa9_1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2e7d02eaa9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e7d02eaa9_1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2e7d02eaa9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2e7d02eaa9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2e7d02eaa9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2e7d02eaa9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2e7d02eaa9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2e7d02eaa9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2e7d02eaa9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2e7d02eaa9_1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2e7d02eaa9_1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2e7d02eaa9_1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2e7d02eaa9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e7d02eaa9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2e7d02eaa9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2e7d02eaa9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2e7d02eaa9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2e7d02eaa9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2e7d02eaa9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d9cba15d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d9cba15d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10baed5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310baed5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310baed5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310baed5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310baed5e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310baed5e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310baed5e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310baed5e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310baed5e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310baed5e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370f48658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370f48658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10baed5e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310baed5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310baed5e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310baed5e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4f188d809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4f188d809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4f188d809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4f188d809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4d9cba15d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4d9cba15d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4d607afc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4d607afc6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370f4865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370f48658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370f48658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370f48658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370f48658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370f48658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370f48658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370f48658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2e7d02eaa9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2e7d02eaa9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d9cba15d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4d9cba15d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d9cba15d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d9cba15d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d9cba15d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d9cba15d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with footer">
  <p:cSld name="TITLE_1">
    <p:spTree>
      <p:nvGrpSpPr>
        <p:cNvPr id="55" name="Shape 55"/>
        <p:cNvGrpSpPr/>
        <p:nvPr/>
      </p:nvGrpSpPr>
      <p:grpSpPr>
        <a:xfrm>
          <a:off x="0" y="0"/>
          <a:ext cx="0" cy="0"/>
          <a:chOff x="0" y="0"/>
          <a:chExt cx="0" cy="0"/>
        </a:xfrm>
      </p:grpSpPr>
      <p:sp>
        <p:nvSpPr>
          <p:cNvPr id="56" name="Google Shape;56;p13"/>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3"/>
          <p:cNvSpPr txBox="1"/>
          <p:nvPr>
            <p:ph type="title"/>
          </p:nvPr>
        </p:nvSpPr>
        <p:spPr>
          <a:xfrm>
            <a:off x="342900" y="452925"/>
            <a:ext cx="3544800" cy="4116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 name="Google Shape;58;p13"/>
          <p:cNvSpPr txBox="1"/>
          <p:nvPr>
            <p:ph idx="1"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59" name="Google Shape;59;p13"/>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880">
          <p15:clr>
            <a:srgbClr val="E46962"/>
          </p15:clr>
        </p15:guide>
        <p15:guide id="2" orient="horz" pos="432">
          <p15:clr>
            <a:srgbClr val="E46962"/>
          </p15:clr>
        </p15:guide>
        <p15:guide id="3" orient="horz" pos="2736">
          <p15:clr>
            <a:srgbClr val="E46962"/>
          </p15:clr>
        </p15:guide>
        <p15:guide id="4" pos="5184">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HEADER_1">
    <p:spTree>
      <p:nvGrpSpPr>
        <p:cNvPr id="60" name="Shape 60"/>
        <p:cNvGrpSpPr/>
        <p:nvPr/>
      </p:nvGrpSpPr>
      <p:grpSpPr>
        <a:xfrm>
          <a:off x="0" y="0"/>
          <a:ext cx="0" cy="0"/>
          <a:chOff x="0" y="0"/>
          <a:chExt cx="0" cy="0"/>
        </a:xfrm>
      </p:grpSpPr>
      <p:sp>
        <p:nvSpPr>
          <p:cNvPr id="61" name="Google Shape;61;p14"/>
          <p:cNvSpPr txBox="1"/>
          <p:nvPr>
            <p:ph idx="1" type="subTitle"/>
          </p:nvPr>
        </p:nvSpPr>
        <p:spPr>
          <a:xfrm>
            <a:off x="4582900" y="1058100"/>
            <a:ext cx="1047600" cy="3027300"/>
          </a:xfrm>
          <a:prstGeom prst="rect">
            <a:avLst/>
          </a:prstGeom>
        </p:spPr>
        <p:txBody>
          <a:bodyPr anchorCtr="0" anchor="ctr" bIns="91425" lIns="91425" spcFirstLastPara="1" rIns="91425" wrap="square" tIns="91425">
            <a:normAutofit/>
          </a:bodyPr>
          <a:lstStyle>
            <a:lvl1pPr lvl="0"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62" name="Google Shape;62;p14"/>
          <p:cNvSpPr txBox="1"/>
          <p:nvPr>
            <p:ph idx="2" type="subTitle"/>
          </p:nvPr>
        </p:nvSpPr>
        <p:spPr>
          <a:xfrm>
            <a:off x="6284500" y="1058100"/>
            <a:ext cx="2402400" cy="3027300"/>
          </a:xfrm>
          <a:prstGeom prst="rect">
            <a:avLst/>
          </a:prstGeom>
        </p:spPr>
        <p:txBody>
          <a:bodyPr anchorCtr="0" anchor="ctr" bIns="91425" lIns="91425" spcFirstLastPara="1" rIns="91425" wrap="square" tIns="91425">
            <a:norm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2pPr>
            <a:lvl3pPr lvl="2"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3pPr>
            <a:lvl4pPr lvl="3"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4pPr>
            <a:lvl5pPr lvl="4"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5pPr>
            <a:lvl6pPr lvl="5"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6pPr>
            <a:lvl7pPr lvl="6"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7pPr>
            <a:lvl8pPr lvl="7"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8pPr>
            <a:lvl9pPr lvl="8" algn="r">
              <a:spcBef>
                <a:spcPts val="0"/>
              </a:spcBef>
              <a:spcAft>
                <a:spcPts val="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63" name="Google Shape;63;p14"/>
          <p:cNvSpPr txBox="1"/>
          <p:nvPr>
            <p:ph idx="3"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64" name="Google Shape;64;p14"/>
          <p:cNvSpPr txBox="1"/>
          <p:nvPr>
            <p:ph type="title"/>
          </p:nvPr>
        </p:nvSpPr>
        <p:spPr>
          <a:xfrm>
            <a:off x="342900" y="1817100"/>
            <a:ext cx="3650700" cy="15093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5" name="Google Shape;65;p14"/>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4"/>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big idea with image">
  <p:cSld name="TITLE_AND_BODY_1">
    <p:spTree>
      <p:nvGrpSpPr>
        <p:cNvPr id="67" name="Shape 67"/>
        <p:cNvGrpSpPr/>
        <p:nvPr/>
      </p:nvGrpSpPr>
      <p:grpSpPr>
        <a:xfrm>
          <a:off x="0" y="0"/>
          <a:ext cx="0" cy="0"/>
          <a:chOff x="0" y="0"/>
          <a:chExt cx="0" cy="0"/>
        </a:xfrm>
      </p:grpSpPr>
      <p:sp>
        <p:nvSpPr>
          <p:cNvPr id="68" name="Google Shape;68;p15"/>
          <p:cNvSpPr txBox="1"/>
          <p:nvPr>
            <p:ph type="title"/>
          </p:nvPr>
        </p:nvSpPr>
        <p:spPr>
          <a:xfrm>
            <a:off x="1223925" y="457200"/>
            <a:ext cx="3435000" cy="1859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69" name="Google Shape;69;p15"/>
          <p:cNvSpPr txBox="1"/>
          <p:nvPr>
            <p:ph idx="1" type="subTitle"/>
          </p:nvPr>
        </p:nvSpPr>
        <p:spPr>
          <a:xfrm>
            <a:off x="5239600" y="871784"/>
            <a:ext cx="34473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70" name="Google Shape;70;p15"/>
          <p:cNvSpPr txBox="1"/>
          <p:nvPr>
            <p:ph idx="2" type="body"/>
          </p:nvPr>
        </p:nvSpPr>
        <p:spPr>
          <a:xfrm>
            <a:off x="4937300" y="1290250"/>
            <a:ext cx="2875500" cy="28275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1" name="Google Shape;71;p15"/>
          <p:cNvSpPr txBox="1"/>
          <p:nvPr>
            <p:ph idx="3"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72" name="Google Shape;72;p15"/>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952">
          <p15:clr>
            <a:srgbClr val="E46962"/>
          </p15:clr>
        </p15:guide>
        <p15:guide id="2" orient="horz" pos="2594">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footer">
  <p:cSld name="CUSTOM">
    <p:spTree>
      <p:nvGrpSpPr>
        <p:cNvPr id="74" name="Shape 74"/>
        <p:cNvGrpSpPr/>
        <p:nvPr/>
      </p:nvGrpSpPr>
      <p:grpSpPr>
        <a:xfrm>
          <a:off x="0" y="0"/>
          <a:ext cx="0" cy="0"/>
          <a:chOff x="0" y="0"/>
          <a:chExt cx="0" cy="0"/>
        </a:xfrm>
      </p:grpSpPr>
      <p:sp>
        <p:nvSpPr>
          <p:cNvPr id="75" name="Google Shape;75;p16"/>
          <p:cNvSpPr txBox="1"/>
          <p:nvPr>
            <p:ph type="title"/>
          </p:nvPr>
        </p:nvSpPr>
        <p:spPr>
          <a:xfrm>
            <a:off x="342900" y="457200"/>
            <a:ext cx="8458200" cy="15816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 name="Google Shape;76;p16"/>
          <p:cNvSpPr txBox="1"/>
          <p:nvPr>
            <p:ph idx="1" type="subTitle"/>
          </p:nvPr>
        </p:nvSpPr>
        <p:spPr>
          <a:xfrm>
            <a:off x="645275" y="2291984"/>
            <a:ext cx="24150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77" name="Google Shape;77;p16"/>
          <p:cNvSpPr txBox="1"/>
          <p:nvPr>
            <p:ph idx="2" type="body"/>
          </p:nvPr>
        </p:nvSpPr>
        <p:spPr>
          <a:xfrm>
            <a:off x="342975" y="2710450"/>
            <a:ext cx="2717400" cy="1734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 name="Google Shape;78;p16"/>
          <p:cNvSpPr txBox="1"/>
          <p:nvPr>
            <p:ph idx="3" type="subTitle"/>
          </p:nvPr>
        </p:nvSpPr>
        <p:spPr>
          <a:xfrm>
            <a:off x="3515600" y="2291984"/>
            <a:ext cx="24150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79" name="Google Shape;79;p16"/>
          <p:cNvSpPr txBox="1"/>
          <p:nvPr>
            <p:ph idx="4" type="body"/>
          </p:nvPr>
        </p:nvSpPr>
        <p:spPr>
          <a:xfrm>
            <a:off x="3213300" y="2710450"/>
            <a:ext cx="2717400" cy="1734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0" name="Google Shape;80;p16"/>
          <p:cNvSpPr txBox="1"/>
          <p:nvPr>
            <p:ph idx="5" type="subTitle"/>
          </p:nvPr>
        </p:nvSpPr>
        <p:spPr>
          <a:xfrm>
            <a:off x="6385925" y="2291984"/>
            <a:ext cx="24150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81" name="Google Shape;81;p16"/>
          <p:cNvSpPr txBox="1"/>
          <p:nvPr>
            <p:ph idx="6" type="body"/>
          </p:nvPr>
        </p:nvSpPr>
        <p:spPr>
          <a:xfrm>
            <a:off x="6083625" y="2710450"/>
            <a:ext cx="2717400" cy="1734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 name="Google Shape;82;p16"/>
          <p:cNvSpPr txBox="1"/>
          <p:nvPr>
            <p:ph idx="7"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83" name="Google Shape;83;p16"/>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AND_TWO_COLUMNS_1">
    <p:spTree>
      <p:nvGrpSpPr>
        <p:cNvPr id="85" name="Shape 85"/>
        <p:cNvGrpSpPr/>
        <p:nvPr/>
      </p:nvGrpSpPr>
      <p:grpSpPr>
        <a:xfrm>
          <a:off x="0" y="0"/>
          <a:ext cx="0" cy="0"/>
          <a:chOff x="0" y="0"/>
          <a:chExt cx="0" cy="0"/>
        </a:xfrm>
      </p:grpSpPr>
      <p:sp>
        <p:nvSpPr>
          <p:cNvPr id="86" name="Google Shape;86;p17"/>
          <p:cNvSpPr txBox="1"/>
          <p:nvPr>
            <p:ph type="title"/>
          </p:nvPr>
        </p:nvSpPr>
        <p:spPr>
          <a:xfrm>
            <a:off x="342900" y="2506825"/>
            <a:ext cx="8343900" cy="1348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 name="Google Shape;87;p17"/>
          <p:cNvSpPr txBox="1"/>
          <p:nvPr>
            <p:ph idx="1"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88" name="Google Shape;88;p17"/>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mall image with footer">
  <p:cSld name="TITLE_ONLY_1">
    <p:spTree>
      <p:nvGrpSpPr>
        <p:cNvPr id="90" name="Shape 90"/>
        <p:cNvGrpSpPr/>
        <p:nvPr/>
      </p:nvGrpSpPr>
      <p:grpSpPr>
        <a:xfrm>
          <a:off x="0" y="0"/>
          <a:ext cx="0" cy="0"/>
          <a:chOff x="0" y="0"/>
          <a:chExt cx="0" cy="0"/>
        </a:xfrm>
      </p:grpSpPr>
      <p:sp>
        <p:nvSpPr>
          <p:cNvPr id="91" name="Google Shape;91;p18"/>
          <p:cNvSpPr txBox="1"/>
          <p:nvPr>
            <p:ph type="title"/>
          </p:nvPr>
        </p:nvSpPr>
        <p:spPr>
          <a:xfrm>
            <a:off x="342900" y="457200"/>
            <a:ext cx="5343600" cy="4111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2" name="Google Shape;92;p18"/>
          <p:cNvSpPr txBox="1"/>
          <p:nvPr>
            <p:ph idx="1"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93" name="Google Shape;93;p18"/>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2736">
          <p15:clr>
            <a:srgbClr val="E46962"/>
          </p15:clr>
        </p15:guide>
        <p15:guide id="2" pos="5184">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ONE_COLUMN_TEXT_1">
    <p:bg>
      <p:bgPr>
        <a:solidFill>
          <a:schemeClr val="dk1"/>
        </a:solidFill>
      </p:bgPr>
    </p:bg>
    <p:spTree>
      <p:nvGrpSpPr>
        <p:cNvPr id="95" name="Shape 95"/>
        <p:cNvGrpSpPr/>
        <p:nvPr/>
      </p:nvGrpSpPr>
      <p:grpSpPr>
        <a:xfrm>
          <a:off x="0" y="0"/>
          <a:ext cx="0" cy="0"/>
          <a:chOff x="0" y="0"/>
          <a:chExt cx="0" cy="0"/>
        </a:xfrm>
      </p:grpSpPr>
      <p:sp>
        <p:nvSpPr>
          <p:cNvPr id="96" name="Google Shape;96;p19"/>
          <p:cNvSpPr txBox="1"/>
          <p:nvPr>
            <p:ph hasCustomPrompt="1" type="title"/>
          </p:nvPr>
        </p:nvSpPr>
        <p:spPr>
          <a:xfrm>
            <a:off x="-2143950" y="25"/>
            <a:ext cx="11207700" cy="51435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1"/>
              </a:buClr>
              <a:buSzPts val="35000"/>
              <a:buNone/>
              <a:defRPr sz="35000">
                <a:solidFill>
                  <a:schemeClr val="lt1"/>
                </a:solidFill>
              </a:defRPr>
            </a:lvl1pPr>
            <a:lvl2pPr lvl="1" algn="r">
              <a:spcBef>
                <a:spcPts val="0"/>
              </a:spcBef>
              <a:spcAft>
                <a:spcPts val="0"/>
              </a:spcAft>
              <a:buClr>
                <a:schemeClr val="lt1"/>
              </a:buClr>
              <a:buSzPts val="20000"/>
              <a:buNone/>
              <a:defRPr sz="20000">
                <a:solidFill>
                  <a:schemeClr val="lt1"/>
                </a:solidFill>
              </a:defRPr>
            </a:lvl2pPr>
            <a:lvl3pPr lvl="2" algn="r">
              <a:spcBef>
                <a:spcPts val="0"/>
              </a:spcBef>
              <a:spcAft>
                <a:spcPts val="0"/>
              </a:spcAft>
              <a:buClr>
                <a:schemeClr val="lt1"/>
              </a:buClr>
              <a:buSzPts val="20000"/>
              <a:buNone/>
              <a:defRPr sz="20000">
                <a:solidFill>
                  <a:schemeClr val="lt1"/>
                </a:solidFill>
              </a:defRPr>
            </a:lvl3pPr>
            <a:lvl4pPr lvl="3" algn="r">
              <a:spcBef>
                <a:spcPts val="0"/>
              </a:spcBef>
              <a:spcAft>
                <a:spcPts val="0"/>
              </a:spcAft>
              <a:buClr>
                <a:schemeClr val="lt1"/>
              </a:buClr>
              <a:buSzPts val="20000"/>
              <a:buNone/>
              <a:defRPr sz="20000">
                <a:solidFill>
                  <a:schemeClr val="lt1"/>
                </a:solidFill>
              </a:defRPr>
            </a:lvl4pPr>
            <a:lvl5pPr lvl="4" algn="r">
              <a:spcBef>
                <a:spcPts val="0"/>
              </a:spcBef>
              <a:spcAft>
                <a:spcPts val="0"/>
              </a:spcAft>
              <a:buClr>
                <a:schemeClr val="lt1"/>
              </a:buClr>
              <a:buSzPts val="20000"/>
              <a:buNone/>
              <a:defRPr sz="20000">
                <a:solidFill>
                  <a:schemeClr val="lt1"/>
                </a:solidFill>
              </a:defRPr>
            </a:lvl5pPr>
            <a:lvl6pPr lvl="5" algn="r">
              <a:spcBef>
                <a:spcPts val="0"/>
              </a:spcBef>
              <a:spcAft>
                <a:spcPts val="0"/>
              </a:spcAft>
              <a:buClr>
                <a:schemeClr val="lt1"/>
              </a:buClr>
              <a:buSzPts val="20000"/>
              <a:buNone/>
              <a:defRPr sz="20000">
                <a:solidFill>
                  <a:schemeClr val="lt1"/>
                </a:solidFill>
              </a:defRPr>
            </a:lvl6pPr>
            <a:lvl7pPr lvl="6" algn="r">
              <a:spcBef>
                <a:spcPts val="0"/>
              </a:spcBef>
              <a:spcAft>
                <a:spcPts val="0"/>
              </a:spcAft>
              <a:buClr>
                <a:schemeClr val="lt1"/>
              </a:buClr>
              <a:buSzPts val="20000"/>
              <a:buNone/>
              <a:defRPr sz="20000">
                <a:solidFill>
                  <a:schemeClr val="lt1"/>
                </a:solidFill>
              </a:defRPr>
            </a:lvl7pPr>
            <a:lvl8pPr lvl="7" algn="r">
              <a:spcBef>
                <a:spcPts val="0"/>
              </a:spcBef>
              <a:spcAft>
                <a:spcPts val="0"/>
              </a:spcAft>
              <a:buClr>
                <a:schemeClr val="lt1"/>
              </a:buClr>
              <a:buSzPts val="20000"/>
              <a:buNone/>
              <a:defRPr sz="20000">
                <a:solidFill>
                  <a:schemeClr val="lt1"/>
                </a:solidFill>
              </a:defRPr>
            </a:lvl8pPr>
            <a:lvl9pPr lvl="8" algn="r">
              <a:spcBef>
                <a:spcPts val="0"/>
              </a:spcBef>
              <a:spcAft>
                <a:spcPts val="0"/>
              </a:spcAft>
              <a:buClr>
                <a:schemeClr val="lt1"/>
              </a:buClr>
              <a:buSzPts val="20000"/>
              <a:buNone/>
              <a:defRPr sz="20000">
                <a:solidFill>
                  <a:schemeClr val="lt1"/>
                </a:solidFill>
              </a:defRPr>
            </a:lvl9pPr>
          </a:lstStyle>
          <a:p>
            <a:r>
              <a:t>xx%</a:t>
            </a:r>
          </a:p>
        </p:txBody>
      </p:sp>
      <p:sp>
        <p:nvSpPr>
          <p:cNvPr id="97" name="Google Shape;97;p19"/>
          <p:cNvSpPr txBox="1"/>
          <p:nvPr>
            <p:ph idx="1" type="body"/>
          </p:nvPr>
        </p:nvSpPr>
        <p:spPr>
          <a:xfrm>
            <a:off x="342900" y="452925"/>
            <a:ext cx="2859300" cy="606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accent6"/>
              </a:buClr>
              <a:buSzPts val="1200"/>
              <a:buFont typeface="IBM Plex Sans Light"/>
              <a:buChar char="●"/>
              <a:defRPr>
                <a:solidFill>
                  <a:schemeClr val="accent6"/>
                </a:solidFill>
              </a:defRPr>
            </a:lvl1pPr>
            <a:lvl2pPr indent="-304800" lvl="1" marL="914400">
              <a:spcBef>
                <a:spcPts val="0"/>
              </a:spcBef>
              <a:spcAft>
                <a:spcPts val="0"/>
              </a:spcAft>
              <a:buClr>
                <a:schemeClr val="accent6"/>
              </a:buClr>
              <a:buSzPts val="1200"/>
              <a:buFont typeface="IBM Plex Sans Light"/>
              <a:buChar char="○"/>
              <a:defRPr>
                <a:solidFill>
                  <a:schemeClr val="accent6"/>
                </a:solidFill>
              </a:defRPr>
            </a:lvl2pPr>
            <a:lvl3pPr indent="-304800" lvl="2" marL="1371600">
              <a:spcBef>
                <a:spcPts val="0"/>
              </a:spcBef>
              <a:spcAft>
                <a:spcPts val="0"/>
              </a:spcAft>
              <a:buClr>
                <a:schemeClr val="accent6"/>
              </a:buClr>
              <a:buSzPts val="1200"/>
              <a:buFont typeface="IBM Plex Sans Light"/>
              <a:buChar char="■"/>
              <a:defRPr>
                <a:solidFill>
                  <a:schemeClr val="accent6"/>
                </a:solidFill>
              </a:defRPr>
            </a:lvl3pPr>
            <a:lvl4pPr indent="-304800" lvl="3" marL="1828800">
              <a:spcBef>
                <a:spcPts val="0"/>
              </a:spcBef>
              <a:spcAft>
                <a:spcPts val="0"/>
              </a:spcAft>
              <a:buClr>
                <a:schemeClr val="accent6"/>
              </a:buClr>
              <a:buSzPts val="1200"/>
              <a:buFont typeface="IBM Plex Sans Light"/>
              <a:buChar char="●"/>
              <a:defRPr>
                <a:solidFill>
                  <a:schemeClr val="accent6"/>
                </a:solidFill>
              </a:defRPr>
            </a:lvl4pPr>
            <a:lvl5pPr indent="-304800" lvl="4" marL="2286000">
              <a:spcBef>
                <a:spcPts val="0"/>
              </a:spcBef>
              <a:spcAft>
                <a:spcPts val="0"/>
              </a:spcAft>
              <a:buClr>
                <a:schemeClr val="accent6"/>
              </a:buClr>
              <a:buSzPts val="1200"/>
              <a:buFont typeface="IBM Plex Sans Light"/>
              <a:buChar char="○"/>
              <a:defRPr>
                <a:solidFill>
                  <a:schemeClr val="accent6"/>
                </a:solidFill>
              </a:defRPr>
            </a:lvl5pPr>
            <a:lvl6pPr indent="-304800" lvl="5" marL="2743200">
              <a:spcBef>
                <a:spcPts val="0"/>
              </a:spcBef>
              <a:spcAft>
                <a:spcPts val="0"/>
              </a:spcAft>
              <a:buClr>
                <a:schemeClr val="accent6"/>
              </a:buClr>
              <a:buSzPts val="1200"/>
              <a:buFont typeface="IBM Plex Sans Light"/>
              <a:buChar char="■"/>
              <a:defRPr>
                <a:solidFill>
                  <a:schemeClr val="accent6"/>
                </a:solidFill>
              </a:defRPr>
            </a:lvl6pPr>
            <a:lvl7pPr indent="-304800" lvl="6" marL="3200400">
              <a:spcBef>
                <a:spcPts val="0"/>
              </a:spcBef>
              <a:spcAft>
                <a:spcPts val="0"/>
              </a:spcAft>
              <a:buClr>
                <a:schemeClr val="accent6"/>
              </a:buClr>
              <a:buSzPts val="1200"/>
              <a:buFont typeface="IBM Plex Sans Light"/>
              <a:buChar char="●"/>
              <a:defRPr>
                <a:solidFill>
                  <a:schemeClr val="accent6"/>
                </a:solidFill>
              </a:defRPr>
            </a:lvl7pPr>
            <a:lvl8pPr indent="-304800" lvl="7" marL="3657600">
              <a:spcBef>
                <a:spcPts val="0"/>
              </a:spcBef>
              <a:spcAft>
                <a:spcPts val="0"/>
              </a:spcAft>
              <a:buClr>
                <a:schemeClr val="accent6"/>
              </a:buClr>
              <a:buSzPts val="1200"/>
              <a:buFont typeface="IBM Plex Sans Light"/>
              <a:buChar char="○"/>
              <a:defRPr>
                <a:solidFill>
                  <a:schemeClr val="accent6"/>
                </a:solidFill>
              </a:defRPr>
            </a:lvl8pPr>
            <a:lvl9pPr indent="-304800" lvl="8" marL="4114800">
              <a:spcBef>
                <a:spcPts val="0"/>
              </a:spcBef>
              <a:spcAft>
                <a:spcPts val="0"/>
              </a:spcAft>
              <a:buClr>
                <a:schemeClr val="accent6"/>
              </a:buClr>
              <a:buSzPts val="1200"/>
              <a:buFont typeface="IBM Plex Sans Light"/>
              <a:buChar char="■"/>
              <a:defRPr>
                <a:solidFill>
                  <a:schemeClr val="accent6"/>
                </a:solidFill>
              </a:defRPr>
            </a:lvl9pPr>
          </a:lstStyle>
          <a:p/>
        </p:txBody>
      </p:sp>
      <p:sp>
        <p:nvSpPr>
          <p:cNvPr id="98" name="Google Shape;98;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accent6"/>
                </a:solidFill>
              </a:defRPr>
            </a:lvl1pPr>
            <a:lvl2pPr lvl="1">
              <a:buNone/>
              <a:defRPr sz="1300">
                <a:solidFill>
                  <a:schemeClr val="accent6"/>
                </a:solidFill>
              </a:defRPr>
            </a:lvl2pPr>
            <a:lvl3pPr lvl="2">
              <a:buNone/>
              <a:defRPr sz="1300">
                <a:solidFill>
                  <a:schemeClr val="accent6"/>
                </a:solidFill>
              </a:defRPr>
            </a:lvl3pPr>
            <a:lvl4pPr lvl="3">
              <a:buNone/>
              <a:defRPr sz="1300">
                <a:solidFill>
                  <a:schemeClr val="accent6"/>
                </a:solidFill>
              </a:defRPr>
            </a:lvl4pPr>
            <a:lvl5pPr lvl="4">
              <a:buNone/>
              <a:defRPr sz="1300">
                <a:solidFill>
                  <a:schemeClr val="accent6"/>
                </a:solidFill>
              </a:defRPr>
            </a:lvl5pPr>
            <a:lvl6pPr lvl="5">
              <a:buNone/>
              <a:defRPr sz="1300">
                <a:solidFill>
                  <a:schemeClr val="accent6"/>
                </a:solidFill>
              </a:defRPr>
            </a:lvl6pPr>
            <a:lvl7pPr lvl="6">
              <a:buNone/>
              <a:defRPr sz="1300">
                <a:solidFill>
                  <a:schemeClr val="accent6"/>
                </a:solidFill>
              </a:defRPr>
            </a:lvl7pPr>
            <a:lvl8pPr lvl="7">
              <a:buNone/>
              <a:defRPr sz="1300">
                <a:solidFill>
                  <a:schemeClr val="accent6"/>
                </a:solidFill>
              </a:defRPr>
            </a:lvl8pPr>
            <a:lvl9pPr lvl="8">
              <a:buNone/>
              <a:defRPr sz="1300">
                <a:solidFill>
                  <a:schemeClr val="accent6"/>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footer">
  <p:cSld name="CUSTOM_7">
    <p:spTree>
      <p:nvGrpSpPr>
        <p:cNvPr id="99" name="Shape 99"/>
        <p:cNvGrpSpPr/>
        <p:nvPr/>
      </p:nvGrpSpPr>
      <p:grpSpPr>
        <a:xfrm>
          <a:off x="0" y="0"/>
          <a:ext cx="0" cy="0"/>
          <a:chOff x="0" y="0"/>
          <a:chExt cx="0" cy="0"/>
        </a:xfrm>
      </p:grpSpPr>
      <p:sp>
        <p:nvSpPr>
          <p:cNvPr id="100" name="Google Shape;100;p20"/>
          <p:cNvSpPr txBox="1"/>
          <p:nvPr>
            <p:ph type="title"/>
          </p:nvPr>
        </p:nvSpPr>
        <p:spPr>
          <a:xfrm>
            <a:off x="342900" y="457200"/>
            <a:ext cx="8458200" cy="871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1" name="Google Shape;101;p20"/>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20"/>
          <p:cNvSpPr txBox="1"/>
          <p:nvPr>
            <p:ph idx="1"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ubtitle, body and images">
  <p:cSld name="MAIN_POINT_1">
    <p:spTree>
      <p:nvGrpSpPr>
        <p:cNvPr id="104" name="Shape 104"/>
        <p:cNvGrpSpPr/>
        <p:nvPr/>
      </p:nvGrpSpPr>
      <p:grpSpPr>
        <a:xfrm>
          <a:off x="0" y="0"/>
          <a:ext cx="0" cy="0"/>
          <a:chOff x="0" y="0"/>
          <a:chExt cx="0" cy="0"/>
        </a:xfrm>
      </p:grpSpPr>
      <p:sp>
        <p:nvSpPr>
          <p:cNvPr id="105" name="Google Shape;105;p21"/>
          <p:cNvSpPr/>
          <p:nvPr>
            <p:ph idx="2" type="pic"/>
          </p:nvPr>
        </p:nvSpPr>
        <p:spPr>
          <a:xfrm>
            <a:off x="6708900" y="457200"/>
            <a:ext cx="1977900" cy="1977900"/>
          </a:xfrm>
          <a:prstGeom prst="rect">
            <a:avLst/>
          </a:prstGeom>
          <a:noFill/>
          <a:ln>
            <a:noFill/>
          </a:ln>
        </p:spPr>
      </p:sp>
      <p:sp>
        <p:nvSpPr>
          <p:cNvPr id="106" name="Google Shape;106;p21"/>
          <p:cNvSpPr/>
          <p:nvPr>
            <p:ph idx="3" type="pic"/>
          </p:nvPr>
        </p:nvSpPr>
        <p:spPr>
          <a:xfrm>
            <a:off x="6708900" y="2591100"/>
            <a:ext cx="1977900" cy="1977900"/>
          </a:xfrm>
          <a:prstGeom prst="rect">
            <a:avLst/>
          </a:prstGeom>
          <a:noFill/>
          <a:ln>
            <a:noFill/>
          </a:ln>
        </p:spPr>
      </p:sp>
      <p:sp>
        <p:nvSpPr>
          <p:cNvPr id="107" name="Google Shape;107;p21"/>
          <p:cNvSpPr txBox="1"/>
          <p:nvPr>
            <p:ph idx="1" type="subTitle"/>
          </p:nvPr>
        </p:nvSpPr>
        <p:spPr>
          <a:xfrm>
            <a:off x="645275" y="551372"/>
            <a:ext cx="17721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08" name="Google Shape;108;p21"/>
          <p:cNvSpPr txBox="1"/>
          <p:nvPr>
            <p:ph idx="4" type="subTitle"/>
          </p:nvPr>
        </p:nvSpPr>
        <p:spPr>
          <a:xfrm>
            <a:off x="2417375" y="551375"/>
            <a:ext cx="37512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09" name="Google Shape;109;p21"/>
          <p:cNvSpPr txBox="1"/>
          <p:nvPr>
            <p:ph idx="5" type="body"/>
          </p:nvPr>
        </p:nvSpPr>
        <p:spPr>
          <a:xfrm>
            <a:off x="342975" y="969850"/>
            <a:ext cx="4876200" cy="146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0" name="Google Shape;110;p21"/>
          <p:cNvSpPr txBox="1"/>
          <p:nvPr>
            <p:ph idx="6" type="subTitle"/>
          </p:nvPr>
        </p:nvSpPr>
        <p:spPr>
          <a:xfrm>
            <a:off x="645275" y="2605522"/>
            <a:ext cx="17721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11" name="Google Shape;111;p21"/>
          <p:cNvSpPr txBox="1"/>
          <p:nvPr>
            <p:ph idx="7" type="subTitle"/>
          </p:nvPr>
        </p:nvSpPr>
        <p:spPr>
          <a:xfrm>
            <a:off x="2417375" y="2605525"/>
            <a:ext cx="37512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12" name="Google Shape;112;p21"/>
          <p:cNvSpPr txBox="1"/>
          <p:nvPr>
            <p:ph idx="8" type="body"/>
          </p:nvPr>
        </p:nvSpPr>
        <p:spPr>
          <a:xfrm>
            <a:off x="342975" y="3024000"/>
            <a:ext cx="4876200" cy="146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3" name="Google Shape;113;p21"/>
          <p:cNvSpPr txBox="1"/>
          <p:nvPr>
            <p:ph idx="9"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14" name="Google Shape;114;p21"/>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1"/>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pos="5544">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footer">
  <p:cSld name="CUSTOM_1">
    <p:spTree>
      <p:nvGrpSpPr>
        <p:cNvPr id="116" name="Shape 116"/>
        <p:cNvGrpSpPr/>
        <p:nvPr/>
      </p:nvGrpSpPr>
      <p:grpSpPr>
        <a:xfrm>
          <a:off x="0" y="0"/>
          <a:ext cx="0" cy="0"/>
          <a:chOff x="0" y="0"/>
          <a:chExt cx="0" cy="0"/>
        </a:xfrm>
      </p:grpSpPr>
      <p:sp>
        <p:nvSpPr>
          <p:cNvPr id="117" name="Google Shape;117;p22"/>
          <p:cNvSpPr txBox="1"/>
          <p:nvPr>
            <p:ph type="title"/>
          </p:nvPr>
        </p:nvSpPr>
        <p:spPr>
          <a:xfrm>
            <a:off x="342900" y="457200"/>
            <a:ext cx="3544800" cy="4111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8" name="Google Shape;118;p22"/>
          <p:cNvSpPr txBox="1"/>
          <p:nvPr>
            <p:ph idx="1"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19" name="Google Shape;119;p22"/>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22"/>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header and footer">
  <p:cSld name="CUSTOM_2_2">
    <p:spTree>
      <p:nvGrpSpPr>
        <p:cNvPr id="121" name="Shape 121"/>
        <p:cNvGrpSpPr/>
        <p:nvPr/>
      </p:nvGrpSpPr>
      <p:grpSpPr>
        <a:xfrm>
          <a:off x="0" y="0"/>
          <a:ext cx="0" cy="0"/>
          <a:chOff x="0" y="0"/>
          <a:chExt cx="0" cy="0"/>
        </a:xfrm>
      </p:grpSpPr>
      <p:sp>
        <p:nvSpPr>
          <p:cNvPr id="122" name="Google Shape;122;p23"/>
          <p:cNvSpPr txBox="1"/>
          <p:nvPr>
            <p:ph idx="1" type="subTitle"/>
          </p:nvPr>
        </p:nvSpPr>
        <p:spPr>
          <a:xfrm>
            <a:off x="342900" y="630425"/>
            <a:ext cx="8345700" cy="259200"/>
          </a:xfrm>
          <a:prstGeom prst="rect">
            <a:avLst/>
          </a:prstGeom>
        </p:spPr>
        <p:txBody>
          <a:bodyPr anchorCtr="0" anchor="t" bIns="91425" lIns="137150" spcFirstLastPara="1" rIns="91425" wrap="square" tIns="91425">
            <a:normAutofit/>
          </a:bodyPr>
          <a:lstStyle>
            <a:lvl1pPr lvl="0">
              <a:spcBef>
                <a:spcPts val="0"/>
              </a:spcBef>
              <a:spcAft>
                <a:spcPts val="0"/>
              </a:spcAft>
              <a:buSzPts val="1800"/>
              <a:buFont typeface="IBM Plex Mono Light"/>
              <a:buNone/>
              <a:defRPr>
                <a:latin typeface="IBM Plex Mono Light"/>
                <a:ea typeface="IBM Plex Mono Light"/>
                <a:cs typeface="IBM Plex Mono Light"/>
                <a:sym typeface="IBM Plex Mono Light"/>
              </a:defRPr>
            </a:lvl1pPr>
            <a:lvl2pPr lvl="1">
              <a:spcBef>
                <a:spcPts val="0"/>
              </a:spcBef>
              <a:spcAft>
                <a:spcPts val="0"/>
              </a:spcAft>
              <a:buSzPts val="1400"/>
              <a:buFont typeface="IBM Plex Mono Light"/>
              <a:buNone/>
              <a:defRPr>
                <a:latin typeface="IBM Plex Mono Light"/>
                <a:ea typeface="IBM Plex Mono Light"/>
                <a:cs typeface="IBM Plex Mono Light"/>
                <a:sym typeface="IBM Plex Mono Light"/>
              </a:defRPr>
            </a:lvl2pPr>
            <a:lvl3pPr lvl="2">
              <a:spcBef>
                <a:spcPts val="0"/>
              </a:spcBef>
              <a:spcAft>
                <a:spcPts val="0"/>
              </a:spcAft>
              <a:buSzPts val="1400"/>
              <a:buFont typeface="IBM Plex Mono Light"/>
              <a:buNone/>
              <a:defRPr>
                <a:latin typeface="IBM Plex Mono Light"/>
                <a:ea typeface="IBM Plex Mono Light"/>
                <a:cs typeface="IBM Plex Mono Light"/>
                <a:sym typeface="IBM Plex Mono Light"/>
              </a:defRPr>
            </a:lvl3pPr>
            <a:lvl4pPr lvl="3">
              <a:spcBef>
                <a:spcPts val="0"/>
              </a:spcBef>
              <a:spcAft>
                <a:spcPts val="0"/>
              </a:spcAft>
              <a:buSzPts val="1400"/>
              <a:buFont typeface="IBM Plex Mono Light"/>
              <a:buNone/>
              <a:defRPr>
                <a:latin typeface="IBM Plex Mono Light"/>
                <a:ea typeface="IBM Plex Mono Light"/>
                <a:cs typeface="IBM Plex Mono Light"/>
                <a:sym typeface="IBM Plex Mono Light"/>
              </a:defRPr>
            </a:lvl4pPr>
            <a:lvl5pPr lvl="4">
              <a:spcBef>
                <a:spcPts val="0"/>
              </a:spcBef>
              <a:spcAft>
                <a:spcPts val="0"/>
              </a:spcAft>
              <a:buSzPts val="1400"/>
              <a:buFont typeface="IBM Plex Mono Light"/>
              <a:buNone/>
              <a:defRPr>
                <a:latin typeface="IBM Plex Mono Light"/>
                <a:ea typeface="IBM Plex Mono Light"/>
                <a:cs typeface="IBM Plex Mono Light"/>
                <a:sym typeface="IBM Plex Mono Light"/>
              </a:defRPr>
            </a:lvl5pPr>
            <a:lvl6pPr lvl="5">
              <a:spcBef>
                <a:spcPts val="0"/>
              </a:spcBef>
              <a:spcAft>
                <a:spcPts val="0"/>
              </a:spcAft>
              <a:buSzPts val="1400"/>
              <a:buFont typeface="IBM Plex Mono Light"/>
              <a:buNone/>
              <a:defRPr>
                <a:latin typeface="IBM Plex Mono Light"/>
                <a:ea typeface="IBM Plex Mono Light"/>
                <a:cs typeface="IBM Plex Mono Light"/>
                <a:sym typeface="IBM Plex Mono Light"/>
              </a:defRPr>
            </a:lvl6pPr>
            <a:lvl7pPr lvl="6">
              <a:spcBef>
                <a:spcPts val="0"/>
              </a:spcBef>
              <a:spcAft>
                <a:spcPts val="0"/>
              </a:spcAft>
              <a:buSzPts val="1400"/>
              <a:buFont typeface="IBM Plex Mono Light"/>
              <a:buNone/>
              <a:defRPr>
                <a:latin typeface="IBM Plex Mono Light"/>
                <a:ea typeface="IBM Plex Mono Light"/>
                <a:cs typeface="IBM Plex Mono Light"/>
                <a:sym typeface="IBM Plex Mono Light"/>
              </a:defRPr>
            </a:lvl7pPr>
            <a:lvl8pPr lvl="7">
              <a:spcBef>
                <a:spcPts val="0"/>
              </a:spcBef>
              <a:spcAft>
                <a:spcPts val="0"/>
              </a:spcAft>
              <a:buSzPts val="1400"/>
              <a:buFont typeface="IBM Plex Mono Light"/>
              <a:buNone/>
              <a:defRPr>
                <a:latin typeface="IBM Plex Mono Light"/>
                <a:ea typeface="IBM Plex Mono Light"/>
                <a:cs typeface="IBM Plex Mono Light"/>
                <a:sym typeface="IBM Plex Mono Light"/>
              </a:defRPr>
            </a:lvl8pPr>
            <a:lvl9pPr lvl="8">
              <a:spcBef>
                <a:spcPts val="0"/>
              </a:spcBef>
              <a:spcAft>
                <a:spcPts val="0"/>
              </a:spcAft>
              <a:buSzPts val="1400"/>
              <a:buFont typeface="IBM Plex Mono Light"/>
              <a:buNone/>
              <a:defRPr>
                <a:latin typeface="IBM Plex Mono Light"/>
                <a:ea typeface="IBM Plex Mono Light"/>
                <a:cs typeface="IBM Plex Mono Light"/>
                <a:sym typeface="IBM Plex Mono Light"/>
              </a:defRPr>
            </a:lvl9pPr>
          </a:lstStyle>
          <a:p/>
        </p:txBody>
      </p:sp>
      <p:sp>
        <p:nvSpPr>
          <p:cNvPr id="123" name="Google Shape;123;p23"/>
          <p:cNvSpPr txBox="1"/>
          <p:nvPr>
            <p:ph type="title"/>
          </p:nvPr>
        </p:nvSpPr>
        <p:spPr>
          <a:xfrm>
            <a:off x="342900" y="889625"/>
            <a:ext cx="8345700" cy="36795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4" name="Google Shape;124;p23"/>
          <p:cNvSpPr txBox="1"/>
          <p:nvPr>
            <p:ph idx="2"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25" name="Google Shape;125;p23"/>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3"/>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image">
  <p:cSld name="TITLE_AND_BODY_1_1">
    <p:spTree>
      <p:nvGrpSpPr>
        <p:cNvPr id="127" name="Shape 127"/>
        <p:cNvGrpSpPr/>
        <p:nvPr/>
      </p:nvGrpSpPr>
      <p:grpSpPr>
        <a:xfrm>
          <a:off x="0" y="0"/>
          <a:ext cx="0" cy="0"/>
          <a:chOff x="0" y="0"/>
          <a:chExt cx="0" cy="0"/>
        </a:xfrm>
      </p:grpSpPr>
      <p:sp>
        <p:nvSpPr>
          <p:cNvPr id="128" name="Google Shape;128;p24"/>
          <p:cNvSpPr txBox="1"/>
          <p:nvPr>
            <p:ph idx="1" type="subTitle"/>
          </p:nvPr>
        </p:nvSpPr>
        <p:spPr>
          <a:xfrm>
            <a:off x="5239600" y="871784"/>
            <a:ext cx="34611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29" name="Google Shape;129;p24"/>
          <p:cNvSpPr txBox="1"/>
          <p:nvPr>
            <p:ph idx="2" type="body"/>
          </p:nvPr>
        </p:nvSpPr>
        <p:spPr>
          <a:xfrm>
            <a:off x="4937300" y="1290250"/>
            <a:ext cx="3748200" cy="613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0" name="Google Shape;130;p24"/>
          <p:cNvSpPr txBox="1"/>
          <p:nvPr>
            <p:ph idx="3" type="subTitle"/>
          </p:nvPr>
        </p:nvSpPr>
        <p:spPr>
          <a:xfrm>
            <a:off x="5239600" y="1997709"/>
            <a:ext cx="34611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31" name="Google Shape;131;p24"/>
          <p:cNvSpPr txBox="1"/>
          <p:nvPr>
            <p:ph idx="4" type="body"/>
          </p:nvPr>
        </p:nvSpPr>
        <p:spPr>
          <a:xfrm>
            <a:off x="4937300" y="2416175"/>
            <a:ext cx="3748200" cy="613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2" name="Google Shape;132;p24"/>
          <p:cNvSpPr txBox="1"/>
          <p:nvPr>
            <p:ph idx="5" type="subTitle"/>
          </p:nvPr>
        </p:nvSpPr>
        <p:spPr>
          <a:xfrm>
            <a:off x="5239600" y="3123634"/>
            <a:ext cx="34611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33" name="Google Shape;133;p24"/>
          <p:cNvSpPr txBox="1"/>
          <p:nvPr>
            <p:ph idx="6" type="body"/>
          </p:nvPr>
        </p:nvSpPr>
        <p:spPr>
          <a:xfrm>
            <a:off x="4937300" y="3542100"/>
            <a:ext cx="3748200" cy="571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4" name="Google Shape;134;p24"/>
          <p:cNvSpPr txBox="1"/>
          <p:nvPr>
            <p:ph type="title"/>
          </p:nvPr>
        </p:nvSpPr>
        <p:spPr>
          <a:xfrm>
            <a:off x="1223925" y="457200"/>
            <a:ext cx="3435000" cy="1859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35" name="Google Shape;135;p24"/>
          <p:cNvSpPr txBox="1"/>
          <p:nvPr>
            <p:ph idx="7"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36" name="Google Shape;136;p24"/>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4"/>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footer">
  <p:cSld name="CUSTOM_2_1">
    <p:spTree>
      <p:nvGrpSpPr>
        <p:cNvPr id="138" name="Shape 138"/>
        <p:cNvGrpSpPr/>
        <p:nvPr/>
      </p:nvGrpSpPr>
      <p:grpSpPr>
        <a:xfrm>
          <a:off x="0" y="0"/>
          <a:ext cx="0" cy="0"/>
          <a:chOff x="0" y="0"/>
          <a:chExt cx="0" cy="0"/>
        </a:xfrm>
      </p:grpSpPr>
      <p:sp>
        <p:nvSpPr>
          <p:cNvPr id="139" name="Google Shape;139;p25"/>
          <p:cNvSpPr txBox="1"/>
          <p:nvPr>
            <p:ph type="title"/>
          </p:nvPr>
        </p:nvSpPr>
        <p:spPr>
          <a:xfrm>
            <a:off x="342900" y="457200"/>
            <a:ext cx="8343900" cy="1478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0" name="Google Shape;140;p25"/>
          <p:cNvSpPr txBox="1"/>
          <p:nvPr>
            <p:ph idx="1"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41" name="Google Shape;141;p25"/>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5"/>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two images">
  <p:cSld name="CUSTOM_2_1_1">
    <p:spTree>
      <p:nvGrpSpPr>
        <p:cNvPr id="143" name="Shape 143"/>
        <p:cNvGrpSpPr/>
        <p:nvPr/>
      </p:nvGrpSpPr>
      <p:grpSpPr>
        <a:xfrm>
          <a:off x="0" y="0"/>
          <a:ext cx="0" cy="0"/>
          <a:chOff x="0" y="0"/>
          <a:chExt cx="0" cy="0"/>
        </a:xfrm>
      </p:grpSpPr>
      <p:sp>
        <p:nvSpPr>
          <p:cNvPr id="144" name="Google Shape;144;p26"/>
          <p:cNvSpPr txBox="1"/>
          <p:nvPr>
            <p:ph idx="1" type="body"/>
          </p:nvPr>
        </p:nvSpPr>
        <p:spPr>
          <a:xfrm>
            <a:off x="5969400" y="771725"/>
            <a:ext cx="2133900" cy="708900"/>
          </a:xfrm>
          <a:prstGeom prst="rect">
            <a:avLst/>
          </a:prstGeom>
        </p:spPr>
        <p:txBody>
          <a:bodyPr anchorCtr="0" anchor="t" bIns="91425" lIns="91425" spcFirstLastPara="1" rIns="91425" wrap="square" tIns="91425">
            <a:norm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45" name="Google Shape;145;p26"/>
          <p:cNvSpPr/>
          <p:nvPr>
            <p:ph idx="2" type="pic"/>
          </p:nvPr>
        </p:nvSpPr>
        <p:spPr>
          <a:xfrm>
            <a:off x="457200" y="1625175"/>
            <a:ext cx="5345400" cy="2799300"/>
          </a:xfrm>
          <a:prstGeom prst="rect">
            <a:avLst/>
          </a:prstGeom>
          <a:noFill/>
          <a:ln>
            <a:noFill/>
          </a:ln>
        </p:spPr>
      </p:sp>
      <p:sp>
        <p:nvSpPr>
          <p:cNvPr id="146" name="Google Shape;146;p26"/>
          <p:cNvSpPr/>
          <p:nvPr>
            <p:ph idx="3" type="pic"/>
          </p:nvPr>
        </p:nvSpPr>
        <p:spPr>
          <a:xfrm>
            <a:off x="5943600" y="1635225"/>
            <a:ext cx="2743200" cy="2799300"/>
          </a:xfrm>
          <a:prstGeom prst="rect">
            <a:avLst/>
          </a:prstGeom>
          <a:noFill/>
          <a:ln>
            <a:noFill/>
          </a:ln>
        </p:spPr>
      </p:sp>
      <p:sp>
        <p:nvSpPr>
          <p:cNvPr id="147" name="Google Shape;147;p26"/>
          <p:cNvSpPr txBox="1"/>
          <p:nvPr>
            <p:ph idx="4" type="subTitle"/>
          </p:nvPr>
        </p:nvSpPr>
        <p:spPr>
          <a:xfrm>
            <a:off x="645275" y="479984"/>
            <a:ext cx="24150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48" name="Google Shape;148;p26"/>
          <p:cNvSpPr txBox="1"/>
          <p:nvPr>
            <p:ph idx="5" type="subTitle"/>
          </p:nvPr>
        </p:nvSpPr>
        <p:spPr>
          <a:xfrm>
            <a:off x="3515675" y="479984"/>
            <a:ext cx="24150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49" name="Google Shape;149;p26"/>
          <p:cNvSpPr txBox="1"/>
          <p:nvPr>
            <p:ph idx="6" type="subTitle"/>
          </p:nvPr>
        </p:nvSpPr>
        <p:spPr>
          <a:xfrm>
            <a:off x="6386075" y="479984"/>
            <a:ext cx="2415000" cy="259200"/>
          </a:xfrm>
          <a:prstGeom prst="rect">
            <a:avLst/>
          </a:prstGeom>
        </p:spPr>
        <p:txBody>
          <a:bodyPr anchorCtr="0" anchor="t" bIns="91425" lIns="91425" spcFirstLastPara="1" rIns="91425" wrap="square" tIns="91425">
            <a:normAutofit/>
          </a:bodyPr>
          <a:lstStyle>
            <a:lvl1pPr lvl="0">
              <a:spcBef>
                <a:spcPts val="0"/>
              </a:spcBef>
              <a:spcAft>
                <a:spcPts val="0"/>
              </a:spcAft>
              <a:buSzPts val="1800"/>
              <a:buFont typeface="IBM Plex Mono Medium"/>
              <a:buNone/>
              <a:defRPr/>
            </a:lvl1pPr>
            <a:lvl2pPr lvl="1">
              <a:spcBef>
                <a:spcPts val="0"/>
              </a:spcBef>
              <a:spcAft>
                <a:spcPts val="0"/>
              </a:spcAft>
              <a:buSzPts val="1400"/>
              <a:buFont typeface="IBM Plex Mono Medium"/>
              <a:buNone/>
              <a:defRPr/>
            </a:lvl2pPr>
            <a:lvl3pPr lvl="2">
              <a:spcBef>
                <a:spcPts val="0"/>
              </a:spcBef>
              <a:spcAft>
                <a:spcPts val="0"/>
              </a:spcAft>
              <a:buSzPts val="1400"/>
              <a:buFont typeface="IBM Plex Mono Medium"/>
              <a:buNone/>
              <a:defRPr/>
            </a:lvl3pPr>
            <a:lvl4pPr lvl="3">
              <a:spcBef>
                <a:spcPts val="0"/>
              </a:spcBef>
              <a:spcAft>
                <a:spcPts val="0"/>
              </a:spcAft>
              <a:buSzPts val="1400"/>
              <a:buFont typeface="IBM Plex Mono Medium"/>
              <a:buNone/>
              <a:defRPr/>
            </a:lvl4pPr>
            <a:lvl5pPr lvl="4">
              <a:spcBef>
                <a:spcPts val="0"/>
              </a:spcBef>
              <a:spcAft>
                <a:spcPts val="0"/>
              </a:spcAft>
              <a:buSzPts val="1400"/>
              <a:buFont typeface="IBM Plex Mono Medium"/>
              <a:buNone/>
              <a:defRPr/>
            </a:lvl5pPr>
            <a:lvl6pPr lvl="5">
              <a:spcBef>
                <a:spcPts val="0"/>
              </a:spcBef>
              <a:spcAft>
                <a:spcPts val="0"/>
              </a:spcAft>
              <a:buSzPts val="1400"/>
              <a:buFont typeface="IBM Plex Mono Medium"/>
              <a:buNone/>
              <a:defRPr/>
            </a:lvl6pPr>
            <a:lvl7pPr lvl="6">
              <a:spcBef>
                <a:spcPts val="0"/>
              </a:spcBef>
              <a:spcAft>
                <a:spcPts val="0"/>
              </a:spcAft>
              <a:buSzPts val="1400"/>
              <a:buFont typeface="IBM Plex Mono Medium"/>
              <a:buNone/>
              <a:defRPr/>
            </a:lvl7pPr>
            <a:lvl8pPr lvl="7">
              <a:spcBef>
                <a:spcPts val="0"/>
              </a:spcBef>
              <a:spcAft>
                <a:spcPts val="0"/>
              </a:spcAft>
              <a:buSzPts val="1400"/>
              <a:buFont typeface="IBM Plex Mono Medium"/>
              <a:buNone/>
              <a:defRPr/>
            </a:lvl8pPr>
            <a:lvl9pPr lvl="8">
              <a:spcBef>
                <a:spcPts val="0"/>
              </a:spcBef>
              <a:spcAft>
                <a:spcPts val="0"/>
              </a:spcAft>
              <a:buSzPts val="1400"/>
              <a:buFont typeface="IBM Plex Mono Medium"/>
              <a:buNone/>
              <a:defRPr/>
            </a:lvl9pPr>
          </a:lstStyle>
          <a:p/>
        </p:txBody>
      </p:sp>
      <p:sp>
        <p:nvSpPr>
          <p:cNvPr id="150" name="Google Shape;150;p26"/>
          <p:cNvSpPr txBox="1"/>
          <p:nvPr>
            <p:ph idx="7" type="body"/>
          </p:nvPr>
        </p:nvSpPr>
        <p:spPr>
          <a:xfrm>
            <a:off x="3156150" y="771725"/>
            <a:ext cx="2133900" cy="708900"/>
          </a:xfrm>
          <a:prstGeom prst="rect">
            <a:avLst/>
          </a:prstGeom>
        </p:spPr>
        <p:txBody>
          <a:bodyPr anchorCtr="0" anchor="t" bIns="91425" lIns="91425" spcFirstLastPara="1" rIns="91425" wrap="square" tIns="91425">
            <a:norm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1" name="Google Shape;151;p26"/>
          <p:cNvSpPr txBox="1"/>
          <p:nvPr>
            <p:ph idx="8" type="body"/>
          </p:nvPr>
        </p:nvSpPr>
        <p:spPr>
          <a:xfrm>
            <a:off x="342975" y="771725"/>
            <a:ext cx="2133900" cy="708900"/>
          </a:xfrm>
          <a:prstGeom prst="rect">
            <a:avLst/>
          </a:prstGeom>
        </p:spPr>
        <p:txBody>
          <a:bodyPr anchorCtr="0" anchor="t" bIns="91425" lIns="91425" spcFirstLastPara="1" rIns="91425" wrap="square" tIns="91425">
            <a:norm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2" name="Google Shape;152;p26"/>
          <p:cNvSpPr txBox="1"/>
          <p:nvPr>
            <p:ph idx="9"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53" name="Google Shape;153;p26"/>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6"/>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p:cSld name="CUSTOM_4">
    <p:spTree>
      <p:nvGrpSpPr>
        <p:cNvPr id="155" name="Shape 155"/>
        <p:cNvGrpSpPr/>
        <p:nvPr/>
      </p:nvGrpSpPr>
      <p:grpSpPr>
        <a:xfrm>
          <a:off x="0" y="0"/>
          <a:ext cx="0" cy="0"/>
          <a:chOff x="0" y="0"/>
          <a:chExt cx="0" cy="0"/>
        </a:xfrm>
      </p:grpSpPr>
      <p:sp>
        <p:nvSpPr>
          <p:cNvPr id="156" name="Google Shape;156;p27"/>
          <p:cNvSpPr txBox="1"/>
          <p:nvPr>
            <p:ph idx="1" type="subTitle"/>
          </p:nvPr>
        </p:nvSpPr>
        <p:spPr>
          <a:xfrm>
            <a:off x="342925" y="457200"/>
            <a:ext cx="4068000" cy="2720700"/>
          </a:xfrm>
          <a:prstGeom prst="rect">
            <a:avLst/>
          </a:prstGeom>
        </p:spPr>
        <p:txBody>
          <a:bodyPr anchorCtr="0" anchor="t" bIns="91425" lIns="91425" spcFirstLastPara="1" rIns="91425" wrap="square" tIns="91425">
            <a:norm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0"/>
              </a:spcBef>
              <a:spcAft>
                <a:spcPts val="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157" name="Google Shape;157;p27"/>
          <p:cNvSpPr txBox="1"/>
          <p:nvPr>
            <p:ph idx="2" type="subTitle"/>
          </p:nvPr>
        </p:nvSpPr>
        <p:spPr>
          <a:xfrm>
            <a:off x="4724500" y="457200"/>
            <a:ext cx="2506500" cy="2720700"/>
          </a:xfrm>
          <a:prstGeom prst="rect">
            <a:avLst/>
          </a:prstGeom>
        </p:spPr>
        <p:txBody>
          <a:bodyPr anchorCtr="0" anchor="t" bIns="91425" lIns="91425" spcFirstLastPara="1" rIns="91425" wrap="square" tIns="91425">
            <a:norm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0"/>
              </a:spcBef>
              <a:spcAft>
                <a:spcPts val="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158" name="Google Shape;158;p27"/>
          <p:cNvSpPr txBox="1"/>
          <p:nvPr>
            <p:ph idx="3" type="subTitle"/>
          </p:nvPr>
        </p:nvSpPr>
        <p:spPr>
          <a:xfrm>
            <a:off x="7494500" y="457200"/>
            <a:ext cx="1192500" cy="2720700"/>
          </a:xfrm>
          <a:prstGeom prst="rect">
            <a:avLst/>
          </a:prstGeom>
        </p:spPr>
        <p:txBody>
          <a:bodyPr anchorCtr="0" anchor="t" bIns="91425" lIns="91425" spcFirstLastPara="1" rIns="91425" wrap="square" tIns="91425">
            <a:normAutofit/>
          </a:bodyPr>
          <a:lstStyle>
            <a:lvl1pPr lvl="0">
              <a:spcBef>
                <a:spcPts val="0"/>
              </a:spcBef>
              <a:spcAft>
                <a:spcPts val="0"/>
              </a:spcAft>
              <a:buSzPts val="2000"/>
              <a:buFont typeface="IBM Plex Sans Light"/>
              <a:buNone/>
              <a:defRPr sz="2000">
                <a:latin typeface="IBM Plex Sans Light"/>
                <a:ea typeface="IBM Plex Sans Light"/>
                <a:cs typeface="IBM Plex Sans Light"/>
                <a:sym typeface="IBM Plex Sans Light"/>
              </a:defRPr>
            </a:lvl1pPr>
            <a:lvl2pPr lvl="1">
              <a:spcBef>
                <a:spcPts val="0"/>
              </a:spcBef>
              <a:spcAft>
                <a:spcPts val="0"/>
              </a:spcAft>
              <a:buSzPts val="2000"/>
              <a:buFont typeface="IBM Plex Sans Light"/>
              <a:buNone/>
              <a:defRPr sz="2000">
                <a:latin typeface="IBM Plex Sans Light"/>
                <a:ea typeface="IBM Plex Sans Light"/>
                <a:cs typeface="IBM Plex Sans Light"/>
                <a:sym typeface="IBM Plex Sans Light"/>
              </a:defRPr>
            </a:lvl2pPr>
            <a:lvl3pPr lvl="2">
              <a:spcBef>
                <a:spcPts val="0"/>
              </a:spcBef>
              <a:spcAft>
                <a:spcPts val="0"/>
              </a:spcAft>
              <a:buSzPts val="2000"/>
              <a:buFont typeface="IBM Plex Sans Light"/>
              <a:buNone/>
              <a:defRPr sz="2000">
                <a:latin typeface="IBM Plex Sans Light"/>
                <a:ea typeface="IBM Plex Sans Light"/>
                <a:cs typeface="IBM Plex Sans Light"/>
                <a:sym typeface="IBM Plex Sans Light"/>
              </a:defRPr>
            </a:lvl3pPr>
            <a:lvl4pPr lvl="3">
              <a:spcBef>
                <a:spcPts val="0"/>
              </a:spcBef>
              <a:spcAft>
                <a:spcPts val="0"/>
              </a:spcAft>
              <a:buSzPts val="2000"/>
              <a:buFont typeface="IBM Plex Sans Light"/>
              <a:buNone/>
              <a:defRPr sz="2000">
                <a:latin typeface="IBM Plex Sans Light"/>
                <a:ea typeface="IBM Plex Sans Light"/>
                <a:cs typeface="IBM Plex Sans Light"/>
                <a:sym typeface="IBM Plex Sans Light"/>
              </a:defRPr>
            </a:lvl4pPr>
            <a:lvl5pPr lvl="4">
              <a:spcBef>
                <a:spcPts val="0"/>
              </a:spcBef>
              <a:spcAft>
                <a:spcPts val="0"/>
              </a:spcAft>
              <a:buSzPts val="2000"/>
              <a:buFont typeface="IBM Plex Sans Light"/>
              <a:buNone/>
              <a:defRPr sz="2000">
                <a:latin typeface="IBM Plex Sans Light"/>
                <a:ea typeface="IBM Plex Sans Light"/>
                <a:cs typeface="IBM Plex Sans Light"/>
                <a:sym typeface="IBM Plex Sans Light"/>
              </a:defRPr>
            </a:lvl5pPr>
            <a:lvl6pPr lvl="5">
              <a:spcBef>
                <a:spcPts val="0"/>
              </a:spcBef>
              <a:spcAft>
                <a:spcPts val="0"/>
              </a:spcAft>
              <a:buSzPts val="2000"/>
              <a:buFont typeface="IBM Plex Sans Light"/>
              <a:buNone/>
              <a:defRPr sz="2000">
                <a:latin typeface="IBM Plex Sans Light"/>
                <a:ea typeface="IBM Plex Sans Light"/>
                <a:cs typeface="IBM Plex Sans Light"/>
                <a:sym typeface="IBM Plex Sans Light"/>
              </a:defRPr>
            </a:lvl6pPr>
            <a:lvl7pPr lvl="6">
              <a:spcBef>
                <a:spcPts val="0"/>
              </a:spcBef>
              <a:spcAft>
                <a:spcPts val="0"/>
              </a:spcAft>
              <a:buSzPts val="2000"/>
              <a:buFont typeface="IBM Plex Sans Light"/>
              <a:buNone/>
              <a:defRPr sz="2000">
                <a:latin typeface="IBM Plex Sans Light"/>
                <a:ea typeface="IBM Plex Sans Light"/>
                <a:cs typeface="IBM Plex Sans Light"/>
                <a:sym typeface="IBM Plex Sans Light"/>
              </a:defRPr>
            </a:lvl7pPr>
            <a:lvl8pPr lvl="7">
              <a:spcBef>
                <a:spcPts val="0"/>
              </a:spcBef>
              <a:spcAft>
                <a:spcPts val="0"/>
              </a:spcAft>
              <a:buSzPts val="2000"/>
              <a:buFont typeface="IBM Plex Sans Light"/>
              <a:buNone/>
              <a:defRPr sz="2000">
                <a:latin typeface="IBM Plex Sans Light"/>
                <a:ea typeface="IBM Plex Sans Light"/>
                <a:cs typeface="IBM Plex Sans Light"/>
                <a:sym typeface="IBM Plex Sans Light"/>
              </a:defRPr>
            </a:lvl8pPr>
            <a:lvl9pPr lvl="8">
              <a:spcBef>
                <a:spcPts val="0"/>
              </a:spcBef>
              <a:spcAft>
                <a:spcPts val="0"/>
              </a:spcAft>
              <a:buSzPts val="2000"/>
              <a:buFont typeface="IBM Plex Sans Light"/>
              <a:buNone/>
              <a:defRPr sz="2000">
                <a:latin typeface="IBM Plex Sans Light"/>
                <a:ea typeface="IBM Plex Sans Light"/>
                <a:cs typeface="IBM Plex Sans Light"/>
                <a:sym typeface="IBM Plex Sans Light"/>
              </a:defRPr>
            </a:lvl9pPr>
          </a:lstStyle>
          <a:p/>
        </p:txBody>
      </p:sp>
      <p:sp>
        <p:nvSpPr>
          <p:cNvPr id="159" name="Google Shape;159;p27"/>
          <p:cNvSpPr txBox="1"/>
          <p:nvPr>
            <p:ph idx="4" type="body"/>
          </p:nvPr>
        </p:nvSpPr>
        <p:spPr>
          <a:xfrm>
            <a:off x="342925" y="3553200"/>
            <a:ext cx="4068000" cy="1015800"/>
          </a:xfrm>
          <a:prstGeom prst="rect">
            <a:avLst/>
          </a:prstGeom>
        </p:spPr>
        <p:txBody>
          <a:bodyPr anchorCtr="0" anchor="b" bIns="91425" lIns="91425" spcFirstLastPara="1" rIns="91425" wrap="square" tIns="91425">
            <a:norm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60" name="Google Shape;160;p27"/>
          <p:cNvSpPr txBox="1"/>
          <p:nvPr>
            <p:ph idx="5" type="body"/>
          </p:nvPr>
        </p:nvSpPr>
        <p:spPr>
          <a:xfrm>
            <a:off x="4724500" y="3553200"/>
            <a:ext cx="2506500" cy="1015800"/>
          </a:xfrm>
          <a:prstGeom prst="rect">
            <a:avLst/>
          </a:prstGeom>
        </p:spPr>
        <p:txBody>
          <a:bodyPr anchorCtr="0" anchor="b" bIns="91425" lIns="91425" spcFirstLastPara="1" rIns="91425" wrap="square" tIns="91425">
            <a:norm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61" name="Google Shape;161;p27"/>
          <p:cNvSpPr txBox="1"/>
          <p:nvPr>
            <p:ph idx="6" type="body"/>
          </p:nvPr>
        </p:nvSpPr>
        <p:spPr>
          <a:xfrm>
            <a:off x="7494400" y="3553200"/>
            <a:ext cx="1192500" cy="1015800"/>
          </a:xfrm>
          <a:prstGeom prst="rect">
            <a:avLst/>
          </a:prstGeom>
        </p:spPr>
        <p:txBody>
          <a:bodyPr anchorCtr="0" anchor="b" bIns="91425" lIns="91425" spcFirstLastPara="1" rIns="91425" wrap="square" tIns="91425">
            <a:norm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62" name="Google Shape;162;p27"/>
          <p:cNvSpPr txBox="1"/>
          <p:nvPr>
            <p:ph idx="7"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63" name="Google Shape;163;p27"/>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7"/>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1">
  <p:cSld name="CUSTOM_3">
    <p:spTree>
      <p:nvGrpSpPr>
        <p:cNvPr id="165" name="Shape 165"/>
        <p:cNvGrpSpPr/>
        <p:nvPr/>
      </p:nvGrpSpPr>
      <p:grpSpPr>
        <a:xfrm>
          <a:off x="0" y="0"/>
          <a:ext cx="0" cy="0"/>
          <a:chOff x="0" y="0"/>
          <a:chExt cx="0" cy="0"/>
        </a:xfrm>
      </p:grpSpPr>
      <p:sp>
        <p:nvSpPr>
          <p:cNvPr id="166" name="Google Shape;166;p28"/>
          <p:cNvSpPr txBox="1"/>
          <p:nvPr>
            <p:ph idx="1" type="body"/>
          </p:nvPr>
        </p:nvSpPr>
        <p:spPr>
          <a:xfrm>
            <a:off x="6129700" y="1058025"/>
            <a:ext cx="2556900" cy="30273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67" name="Google Shape;167;p28"/>
          <p:cNvSpPr txBox="1"/>
          <p:nvPr>
            <p:ph idx="2" type="body"/>
          </p:nvPr>
        </p:nvSpPr>
        <p:spPr>
          <a:xfrm>
            <a:off x="4695000" y="1058025"/>
            <a:ext cx="1378200" cy="3027300"/>
          </a:xfrm>
          <a:prstGeom prst="rect">
            <a:avLst/>
          </a:prstGeom>
        </p:spPr>
        <p:txBody>
          <a:bodyPr anchorCtr="0" anchor="ctr" bIns="91425" lIns="91425" spcFirstLastPara="1" rIns="91425" wrap="square" tIns="91425">
            <a:normAutofit/>
          </a:bodyPr>
          <a:lstStyle>
            <a:lvl1pPr indent="-342900" lvl="0" marL="457200" algn="r">
              <a:spcBef>
                <a:spcPts val="0"/>
              </a:spcBef>
              <a:spcAft>
                <a:spcPts val="0"/>
              </a:spcAft>
              <a:buSzPts val="1800"/>
              <a:buChar char="●"/>
              <a:defRPr/>
            </a:lvl1pPr>
            <a:lvl2pPr indent="-317500" lvl="1" marL="914400" algn="r">
              <a:spcBef>
                <a:spcPts val="0"/>
              </a:spcBef>
              <a:spcAft>
                <a:spcPts val="0"/>
              </a:spcAft>
              <a:buSzPts val="1400"/>
              <a:buChar char="○"/>
              <a:defRPr/>
            </a:lvl2pPr>
            <a:lvl3pPr indent="-317500" lvl="2" marL="1371600" algn="r">
              <a:spcBef>
                <a:spcPts val="0"/>
              </a:spcBef>
              <a:spcAft>
                <a:spcPts val="0"/>
              </a:spcAft>
              <a:buSzPts val="1400"/>
              <a:buChar char="■"/>
              <a:defRPr/>
            </a:lvl3pPr>
            <a:lvl4pPr indent="-317500" lvl="3" marL="1828800" algn="r">
              <a:spcBef>
                <a:spcPts val="0"/>
              </a:spcBef>
              <a:spcAft>
                <a:spcPts val="0"/>
              </a:spcAft>
              <a:buSzPts val="1400"/>
              <a:buChar char="●"/>
              <a:defRPr/>
            </a:lvl4pPr>
            <a:lvl5pPr indent="-317500" lvl="4" marL="2286000" algn="r">
              <a:spcBef>
                <a:spcPts val="0"/>
              </a:spcBef>
              <a:spcAft>
                <a:spcPts val="0"/>
              </a:spcAft>
              <a:buSzPts val="1400"/>
              <a:buChar char="○"/>
              <a:defRPr/>
            </a:lvl5pPr>
            <a:lvl6pPr indent="-317500" lvl="5" marL="2743200" algn="r">
              <a:spcBef>
                <a:spcPts val="0"/>
              </a:spcBef>
              <a:spcAft>
                <a:spcPts val="0"/>
              </a:spcAft>
              <a:buSzPts val="1400"/>
              <a:buChar char="■"/>
              <a:defRPr/>
            </a:lvl6pPr>
            <a:lvl7pPr indent="-317500" lvl="6" marL="3200400" algn="r">
              <a:spcBef>
                <a:spcPts val="0"/>
              </a:spcBef>
              <a:spcAft>
                <a:spcPts val="0"/>
              </a:spcAft>
              <a:buSzPts val="1400"/>
              <a:buChar char="●"/>
              <a:defRPr/>
            </a:lvl7pPr>
            <a:lvl8pPr indent="-317500" lvl="7" marL="3657600" algn="r">
              <a:spcBef>
                <a:spcPts val="0"/>
              </a:spcBef>
              <a:spcAft>
                <a:spcPts val="0"/>
              </a:spcAft>
              <a:buSzPts val="1400"/>
              <a:buChar char="○"/>
              <a:defRPr/>
            </a:lvl8pPr>
            <a:lvl9pPr indent="-317500" lvl="8" marL="4114800" algn="r">
              <a:spcBef>
                <a:spcPts val="0"/>
              </a:spcBef>
              <a:spcAft>
                <a:spcPts val="0"/>
              </a:spcAft>
              <a:buSzPts val="1400"/>
              <a:buChar char="■"/>
              <a:defRPr/>
            </a:lvl9pPr>
          </a:lstStyle>
          <a:p/>
        </p:txBody>
      </p:sp>
      <p:sp>
        <p:nvSpPr>
          <p:cNvPr id="168" name="Google Shape;168;p28"/>
          <p:cNvSpPr txBox="1"/>
          <p:nvPr>
            <p:ph type="title"/>
          </p:nvPr>
        </p:nvSpPr>
        <p:spPr>
          <a:xfrm>
            <a:off x="457200" y="1195125"/>
            <a:ext cx="4000500" cy="2613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69" name="Google Shape;169;p28"/>
          <p:cNvSpPr txBox="1"/>
          <p:nvPr>
            <p:ph idx="3"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70" name="Google Shape;170;p28"/>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71" name="Google Shape;171;p28"/>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666">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2">
  <p:cSld name="CUSTOM_3_3">
    <p:spTree>
      <p:nvGrpSpPr>
        <p:cNvPr id="172" name="Shape 172"/>
        <p:cNvGrpSpPr/>
        <p:nvPr/>
      </p:nvGrpSpPr>
      <p:grpSpPr>
        <a:xfrm>
          <a:off x="0" y="0"/>
          <a:ext cx="0" cy="0"/>
          <a:chOff x="0" y="0"/>
          <a:chExt cx="0" cy="0"/>
        </a:xfrm>
      </p:grpSpPr>
      <p:sp>
        <p:nvSpPr>
          <p:cNvPr id="173" name="Google Shape;173;p29"/>
          <p:cNvSpPr txBox="1"/>
          <p:nvPr>
            <p:ph idx="1" type="body"/>
          </p:nvPr>
        </p:nvSpPr>
        <p:spPr>
          <a:xfrm>
            <a:off x="1891900" y="1058025"/>
            <a:ext cx="2556900" cy="30273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4" name="Google Shape;174;p29"/>
          <p:cNvSpPr txBox="1"/>
          <p:nvPr>
            <p:ph idx="2" type="body"/>
          </p:nvPr>
        </p:nvSpPr>
        <p:spPr>
          <a:xfrm>
            <a:off x="457200" y="1058025"/>
            <a:ext cx="1378200" cy="3027300"/>
          </a:xfrm>
          <a:prstGeom prst="rect">
            <a:avLst/>
          </a:prstGeom>
        </p:spPr>
        <p:txBody>
          <a:bodyPr anchorCtr="0" anchor="ctr" bIns="91425" lIns="91425" spcFirstLastPara="1" rIns="91425" wrap="square" tIns="91425">
            <a:normAutofit/>
          </a:bodyPr>
          <a:lstStyle>
            <a:lvl1pPr indent="-342900" lvl="0" marL="457200" algn="r">
              <a:spcBef>
                <a:spcPts val="0"/>
              </a:spcBef>
              <a:spcAft>
                <a:spcPts val="0"/>
              </a:spcAft>
              <a:buSzPts val="1800"/>
              <a:buChar char="●"/>
              <a:defRPr/>
            </a:lvl1pPr>
            <a:lvl2pPr indent="-317500" lvl="1" marL="914400" algn="r">
              <a:spcBef>
                <a:spcPts val="0"/>
              </a:spcBef>
              <a:spcAft>
                <a:spcPts val="0"/>
              </a:spcAft>
              <a:buSzPts val="1400"/>
              <a:buChar char="○"/>
              <a:defRPr/>
            </a:lvl2pPr>
            <a:lvl3pPr indent="-317500" lvl="2" marL="1371600" algn="r">
              <a:spcBef>
                <a:spcPts val="0"/>
              </a:spcBef>
              <a:spcAft>
                <a:spcPts val="0"/>
              </a:spcAft>
              <a:buSzPts val="1400"/>
              <a:buChar char="■"/>
              <a:defRPr/>
            </a:lvl3pPr>
            <a:lvl4pPr indent="-317500" lvl="3" marL="1828800" algn="r">
              <a:spcBef>
                <a:spcPts val="0"/>
              </a:spcBef>
              <a:spcAft>
                <a:spcPts val="0"/>
              </a:spcAft>
              <a:buSzPts val="1400"/>
              <a:buChar char="●"/>
              <a:defRPr/>
            </a:lvl4pPr>
            <a:lvl5pPr indent="-317500" lvl="4" marL="2286000" algn="r">
              <a:spcBef>
                <a:spcPts val="0"/>
              </a:spcBef>
              <a:spcAft>
                <a:spcPts val="0"/>
              </a:spcAft>
              <a:buSzPts val="1400"/>
              <a:buChar char="○"/>
              <a:defRPr/>
            </a:lvl5pPr>
            <a:lvl6pPr indent="-317500" lvl="5" marL="2743200" algn="r">
              <a:spcBef>
                <a:spcPts val="0"/>
              </a:spcBef>
              <a:spcAft>
                <a:spcPts val="0"/>
              </a:spcAft>
              <a:buSzPts val="1400"/>
              <a:buChar char="■"/>
              <a:defRPr/>
            </a:lvl6pPr>
            <a:lvl7pPr indent="-317500" lvl="6" marL="3200400" algn="r">
              <a:spcBef>
                <a:spcPts val="0"/>
              </a:spcBef>
              <a:spcAft>
                <a:spcPts val="0"/>
              </a:spcAft>
              <a:buSzPts val="1400"/>
              <a:buChar char="●"/>
              <a:defRPr/>
            </a:lvl7pPr>
            <a:lvl8pPr indent="-317500" lvl="7" marL="3657600" algn="r">
              <a:spcBef>
                <a:spcPts val="0"/>
              </a:spcBef>
              <a:spcAft>
                <a:spcPts val="0"/>
              </a:spcAft>
              <a:buSzPts val="1400"/>
              <a:buChar char="○"/>
              <a:defRPr/>
            </a:lvl8pPr>
            <a:lvl9pPr indent="-317500" lvl="8" marL="4114800" algn="r">
              <a:spcBef>
                <a:spcPts val="0"/>
              </a:spcBef>
              <a:spcAft>
                <a:spcPts val="0"/>
              </a:spcAft>
              <a:buSzPts val="1400"/>
              <a:buChar char="■"/>
              <a:defRPr/>
            </a:lvl9pPr>
          </a:lstStyle>
          <a:p/>
        </p:txBody>
      </p:sp>
      <p:sp>
        <p:nvSpPr>
          <p:cNvPr id="175" name="Google Shape;175;p29"/>
          <p:cNvSpPr txBox="1"/>
          <p:nvPr>
            <p:ph type="title"/>
          </p:nvPr>
        </p:nvSpPr>
        <p:spPr>
          <a:xfrm>
            <a:off x="4686100" y="1195125"/>
            <a:ext cx="4000500" cy="2613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76" name="Google Shape;176;p29"/>
          <p:cNvSpPr txBox="1"/>
          <p:nvPr>
            <p:ph idx="3"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77" name="Google Shape;177;p29"/>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9"/>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extLst>
    <p:ext uri="{DCECCB84-F9BA-43D5-87BE-67443E8EF086}">
      <p15:sldGuideLst>
        <p15:guide id="1" orient="horz" pos="666">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age elements">
  <p:cSld name="CUSTOM_5">
    <p:spTree>
      <p:nvGrpSpPr>
        <p:cNvPr id="179" name="Shape 179"/>
        <p:cNvGrpSpPr/>
        <p:nvPr/>
      </p:nvGrpSpPr>
      <p:grpSpPr>
        <a:xfrm>
          <a:off x="0" y="0"/>
          <a:ext cx="0" cy="0"/>
          <a:chOff x="0" y="0"/>
          <a:chExt cx="0" cy="0"/>
        </a:xfrm>
      </p:grpSpPr>
      <p:sp>
        <p:nvSpPr>
          <p:cNvPr id="180" name="Google Shape;180;p30"/>
          <p:cNvSpPr txBox="1"/>
          <p:nvPr>
            <p:ph type="title"/>
          </p:nvPr>
        </p:nvSpPr>
        <p:spPr>
          <a:xfrm>
            <a:off x="342900" y="452925"/>
            <a:ext cx="8354400" cy="15021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1" name="Google Shape;181;p30"/>
          <p:cNvSpPr txBox="1"/>
          <p:nvPr>
            <p:ph idx="1" type="subTitle"/>
          </p:nvPr>
        </p:nvSpPr>
        <p:spPr>
          <a:xfrm>
            <a:off x="342900" y="3868525"/>
            <a:ext cx="1953300" cy="259200"/>
          </a:xfrm>
          <a:prstGeom prst="rect">
            <a:avLst/>
          </a:prstGeom>
        </p:spPr>
        <p:txBody>
          <a:bodyPr anchorCtr="0" anchor="t" bIns="91425" lIns="137150" spcFirstLastPara="1" rIns="91425" wrap="square" tIns="91425">
            <a:norm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p:txBody>
      </p:sp>
      <p:sp>
        <p:nvSpPr>
          <p:cNvPr id="182" name="Google Shape;182;p30"/>
          <p:cNvSpPr txBox="1"/>
          <p:nvPr>
            <p:ph idx="2" type="subTitle"/>
          </p:nvPr>
        </p:nvSpPr>
        <p:spPr>
          <a:xfrm>
            <a:off x="2473100" y="3868525"/>
            <a:ext cx="1953300" cy="259200"/>
          </a:xfrm>
          <a:prstGeom prst="rect">
            <a:avLst/>
          </a:prstGeom>
        </p:spPr>
        <p:txBody>
          <a:bodyPr anchorCtr="0" anchor="t" bIns="91425" lIns="137150" spcFirstLastPara="1" rIns="91425" wrap="square" tIns="91425">
            <a:norm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p:txBody>
      </p:sp>
      <p:sp>
        <p:nvSpPr>
          <p:cNvPr id="183" name="Google Shape;183;p30"/>
          <p:cNvSpPr txBox="1"/>
          <p:nvPr>
            <p:ph idx="3" type="subTitle"/>
          </p:nvPr>
        </p:nvSpPr>
        <p:spPr>
          <a:xfrm>
            <a:off x="4603300" y="3868525"/>
            <a:ext cx="1953300" cy="259200"/>
          </a:xfrm>
          <a:prstGeom prst="rect">
            <a:avLst/>
          </a:prstGeom>
        </p:spPr>
        <p:txBody>
          <a:bodyPr anchorCtr="0" anchor="t" bIns="91425" lIns="137150" spcFirstLastPara="1" rIns="91425" wrap="square" tIns="91425">
            <a:norm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p:txBody>
      </p:sp>
      <p:sp>
        <p:nvSpPr>
          <p:cNvPr id="184" name="Google Shape;184;p30"/>
          <p:cNvSpPr txBox="1"/>
          <p:nvPr>
            <p:ph idx="4" type="subTitle"/>
          </p:nvPr>
        </p:nvSpPr>
        <p:spPr>
          <a:xfrm>
            <a:off x="6733500" y="3868525"/>
            <a:ext cx="1953300" cy="259200"/>
          </a:xfrm>
          <a:prstGeom prst="rect">
            <a:avLst/>
          </a:prstGeom>
        </p:spPr>
        <p:txBody>
          <a:bodyPr anchorCtr="0" anchor="t" bIns="91425" lIns="137150" spcFirstLastPara="1" rIns="91425" wrap="square" tIns="91425">
            <a:normAutofit/>
          </a:bodyPr>
          <a:lstStyle>
            <a:lvl1pPr lvl="0">
              <a:spcBef>
                <a:spcPts val="0"/>
              </a:spcBef>
              <a:spcAft>
                <a:spcPts val="0"/>
              </a:spcAft>
              <a:buSzPts val="800"/>
              <a:buFont typeface="IBM Plex Sans Medium"/>
              <a:buNone/>
              <a:defRPr sz="800">
                <a:latin typeface="IBM Plex Sans Medium"/>
                <a:ea typeface="IBM Plex Sans Medium"/>
                <a:cs typeface="IBM Plex Sans Medium"/>
                <a:sym typeface="IBM Plex Sans Medium"/>
              </a:defRPr>
            </a:lvl1pPr>
            <a:lvl2pPr lvl="1">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p:txBody>
      </p:sp>
      <p:sp>
        <p:nvSpPr>
          <p:cNvPr id="185" name="Google Shape;185;p30"/>
          <p:cNvSpPr txBox="1"/>
          <p:nvPr>
            <p:ph idx="5" type="subTitle"/>
          </p:nvPr>
        </p:nvSpPr>
        <p:spPr>
          <a:xfrm>
            <a:off x="342900" y="4799170"/>
            <a:ext cx="4239900" cy="273900"/>
          </a:xfrm>
          <a:prstGeom prst="rect">
            <a:avLst/>
          </a:prstGeom>
        </p:spPr>
        <p:txBody>
          <a:bodyPr anchorCtr="0" anchor="ctr" bIns="91425" lIns="137150" spcFirstLastPara="1" rIns="91425" wrap="square" tIns="91425">
            <a:normAutofit/>
          </a:bodyPr>
          <a:lstStyle>
            <a:lvl1pPr lvl="0">
              <a:spcBef>
                <a:spcPts val="0"/>
              </a:spcBef>
              <a:spcAft>
                <a:spcPts val="0"/>
              </a:spcAft>
              <a:buSzPts val="800"/>
              <a:buFont typeface="IBM Plex Mono Light"/>
              <a:buNone/>
              <a:defRPr sz="800">
                <a:latin typeface="IBM Plex Mono Light"/>
                <a:ea typeface="IBM Plex Mono Light"/>
                <a:cs typeface="IBM Plex Mono Light"/>
                <a:sym typeface="IBM Plex Mono Light"/>
              </a:defRPr>
            </a:lvl1pPr>
            <a:lvl2pPr lvl="1">
              <a:spcBef>
                <a:spcPts val="0"/>
              </a:spcBef>
              <a:spcAft>
                <a:spcPts val="0"/>
              </a:spcAft>
              <a:buSzPts val="800"/>
              <a:buFont typeface="IBM Plex Mono Light"/>
              <a:buNone/>
              <a:defRPr sz="800">
                <a:latin typeface="IBM Plex Mono Light"/>
                <a:ea typeface="IBM Plex Mono Light"/>
                <a:cs typeface="IBM Plex Mono Light"/>
                <a:sym typeface="IBM Plex Mono Light"/>
              </a:defRPr>
            </a:lvl2pPr>
            <a:lvl3pPr lvl="2">
              <a:spcBef>
                <a:spcPts val="0"/>
              </a:spcBef>
              <a:spcAft>
                <a:spcPts val="0"/>
              </a:spcAft>
              <a:buSzPts val="800"/>
              <a:buFont typeface="IBM Plex Mono Light"/>
              <a:buNone/>
              <a:defRPr sz="800">
                <a:latin typeface="IBM Plex Mono Light"/>
                <a:ea typeface="IBM Plex Mono Light"/>
                <a:cs typeface="IBM Plex Mono Light"/>
                <a:sym typeface="IBM Plex Mono Light"/>
              </a:defRPr>
            </a:lvl3pPr>
            <a:lvl4pPr lvl="3">
              <a:spcBef>
                <a:spcPts val="0"/>
              </a:spcBef>
              <a:spcAft>
                <a:spcPts val="0"/>
              </a:spcAft>
              <a:buSzPts val="800"/>
              <a:buFont typeface="IBM Plex Mono Light"/>
              <a:buNone/>
              <a:defRPr sz="800">
                <a:latin typeface="IBM Plex Mono Light"/>
                <a:ea typeface="IBM Plex Mono Light"/>
                <a:cs typeface="IBM Plex Mono Light"/>
                <a:sym typeface="IBM Plex Mono Light"/>
              </a:defRPr>
            </a:lvl4pPr>
            <a:lvl5pPr lvl="4">
              <a:spcBef>
                <a:spcPts val="0"/>
              </a:spcBef>
              <a:spcAft>
                <a:spcPts val="0"/>
              </a:spcAft>
              <a:buSzPts val="800"/>
              <a:buFont typeface="IBM Plex Mono Light"/>
              <a:buNone/>
              <a:defRPr sz="800">
                <a:latin typeface="IBM Plex Mono Light"/>
                <a:ea typeface="IBM Plex Mono Light"/>
                <a:cs typeface="IBM Plex Mono Light"/>
                <a:sym typeface="IBM Plex Mono Light"/>
              </a:defRPr>
            </a:lvl5pPr>
            <a:lvl6pPr lvl="5">
              <a:spcBef>
                <a:spcPts val="0"/>
              </a:spcBef>
              <a:spcAft>
                <a:spcPts val="0"/>
              </a:spcAft>
              <a:buSzPts val="800"/>
              <a:buFont typeface="IBM Plex Mono Light"/>
              <a:buNone/>
              <a:defRPr sz="800">
                <a:latin typeface="IBM Plex Mono Light"/>
                <a:ea typeface="IBM Plex Mono Light"/>
                <a:cs typeface="IBM Plex Mono Light"/>
                <a:sym typeface="IBM Plex Mono Light"/>
              </a:defRPr>
            </a:lvl6pPr>
            <a:lvl7pPr lvl="6">
              <a:spcBef>
                <a:spcPts val="0"/>
              </a:spcBef>
              <a:spcAft>
                <a:spcPts val="0"/>
              </a:spcAft>
              <a:buSzPts val="800"/>
              <a:buFont typeface="IBM Plex Mono Light"/>
              <a:buNone/>
              <a:defRPr sz="800">
                <a:latin typeface="IBM Plex Mono Light"/>
                <a:ea typeface="IBM Plex Mono Light"/>
                <a:cs typeface="IBM Plex Mono Light"/>
                <a:sym typeface="IBM Plex Mono Light"/>
              </a:defRPr>
            </a:lvl7pPr>
            <a:lvl8pPr lvl="7">
              <a:spcBef>
                <a:spcPts val="0"/>
              </a:spcBef>
              <a:spcAft>
                <a:spcPts val="0"/>
              </a:spcAft>
              <a:buSzPts val="800"/>
              <a:buFont typeface="IBM Plex Mono Light"/>
              <a:buNone/>
              <a:defRPr sz="800">
                <a:latin typeface="IBM Plex Mono Light"/>
                <a:ea typeface="IBM Plex Mono Light"/>
                <a:cs typeface="IBM Plex Mono Light"/>
                <a:sym typeface="IBM Plex Mono Light"/>
              </a:defRPr>
            </a:lvl8pPr>
            <a:lvl9pPr lvl="8">
              <a:spcBef>
                <a:spcPts val="0"/>
              </a:spcBef>
              <a:spcAft>
                <a:spcPts val="0"/>
              </a:spcAft>
              <a:buSzPts val="800"/>
              <a:buFont typeface="IBM Plex Mono Light"/>
              <a:buNone/>
              <a:defRPr sz="800">
                <a:latin typeface="IBM Plex Mono Light"/>
                <a:ea typeface="IBM Plex Mono Light"/>
                <a:cs typeface="IBM Plex Mono Light"/>
                <a:sym typeface="IBM Plex Mono Light"/>
              </a:defRPr>
            </a:lvl9pPr>
          </a:lstStyle>
          <a:p/>
        </p:txBody>
      </p:sp>
      <p:sp>
        <p:nvSpPr>
          <p:cNvPr id="186" name="Google Shape;186;p30"/>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lvl1pPr lvl="0" algn="r">
              <a:buNone/>
              <a:defRPr sz="800">
                <a:latin typeface="IBM Plex Sans"/>
                <a:ea typeface="IBM Plex Sans"/>
                <a:cs typeface="IBM Plex Sans"/>
                <a:sym typeface="IBM Plex Sans"/>
              </a:defRPr>
            </a:lvl1pPr>
            <a:lvl2pPr lvl="1" algn="r">
              <a:buNone/>
              <a:defRPr sz="800">
                <a:latin typeface="IBM Plex Sans"/>
                <a:ea typeface="IBM Plex Sans"/>
                <a:cs typeface="IBM Plex Sans"/>
                <a:sym typeface="IBM Plex Sans"/>
              </a:defRPr>
            </a:lvl2pPr>
            <a:lvl3pPr lvl="2" algn="r">
              <a:buNone/>
              <a:defRPr sz="800">
                <a:latin typeface="IBM Plex Sans"/>
                <a:ea typeface="IBM Plex Sans"/>
                <a:cs typeface="IBM Plex Sans"/>
                <a:sym typeface="IBM Plex Sans"/>
              </a:defRPr>
            </a:lvl3pPr>
            <a:lvl4pPr lvl="3" algn="r">
              <a:buNone/>
              <a:defRPr sz="800">
                <a:latin typeface="IBM Plex Sans"/>
                <a:ea typeface="IBM Plex Sans"/>
                <a:cs typeface="IBM Plex Sans"/>
                <a:sym typeface="IBM Plex Sans"/>
              </a:defRPr>
            </a:lvl4pPr>
            <a:lvl5pPr lvl="4" algn="r">
              <a:buNone/>
              <a:defRPr sz="800">
                <a:latin typeface="IBM Plex Sans"/>
                <a:ea typeface="IBM Plex Sans"/>
                <a:cs typeface="IBM Plex Sans"/>
                <a:sym typeface="IBM Plex Sans"/>
              </a:defRPr>
            </a:lvl5pPr>
            <a:lvl6pPr lvl="5" algn="r">
              <a:buNone/>
              <a:defRPr sz="800">
                <a:latin typeface="IBM Plex Sans"/>
                <a:ea typeface="IBM Plex Sans"/>
                <a:cs typeface="IBM Plex Sans"/>
                <a:sym typeface="IBM Plex Sans"/>
              </a:defRPr>
            </a:lvl6pPr>
            <a:lvl7pPr lvl="6" algn="r">
              <a:buNone/>
              <a:defRPr sz="800">
                <a:latin typeface="IBM Plex Sans"/>
                <a:ea typeface="IBM Plex Sans"/>
                <a:cs typeface="IBM Plex Sans"/>
                <a:sym typeface="IBM Plex Sans"/>
              </a:defRPr>
            </a:lvl7pPr>
            <a:lvl8pPr lvl="7" algn="r">
              <a:buNone/>
              <a:defRPr sz="800">
                <a:latin typeface="IBM Plex Sans"/>
                <a:ea typeface="IBM Plex Sans"/>
                <a:cs typeface="IBM Plex Sans"/>
                <a:sym typeface="IBM Plex Sans"/>
              </a:defRPr>
            </a:lvl8pPr>
            <a:lvl9pPr lvl="8" algn="r">
              <a:buNone/>
              <a:defRPr sz="800">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30"/>
          <p:cNvSpPr/>
          <p:nvPr/>
        </p:nvSpPr>
        <p:spPr>
          <a:xfrm flipH="1">
            <a:off x="8686802" y="4860600"/>
            <a:ext cx="118500" cy="11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mc:AlternateContent>
    <mc:Choice Requires="p14">
      <p:transition p14:dur="1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developer.nvidia.com/blog/advancing-the-accuracy-efficiency-frontier-with-llama-3-1-nemotron-51b/"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nvSpPr>
        <p:spPr>
          <a:xfrm>
            <a:off x="727950" y="1485750"/>
            <a:ext cx="7688100" cy="166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800">
                <a:solidFill>
                  <a:srgbClr val="FFFFFF"/>
                </a:solidFill>
                <a:latin typeface="Times New Roman"/>
                <a:ea typeface="Times New Roman"/>
                <a:cs typeface="Times New Roman"/>
                <a:sym typeface="Times New Roman"/>
              </a:rPr>
              <a:t>Predictive Maintenance &amp; Diagnostic Report Generation using LLM</a:t>
            </a:r>
            <a:endParaRPr b="1" sz="3800">
              <a:solidFill>
                <a:srgbClr val="FFFFFF"/>
              </a:solidFill>
              <a:latin typeface="Times New Roman"/>
              <a:ea typeface="Times New Roman"/>
              <a:cs typeface="Times New Roman"/>
              <a:sym typeface="Times New Roman"/>
            </a:endParaRPr>
          </a:p>
        </p:txBody>
      </p:sp>
      <p:sp>
        <p:nvSpPr>
          <p:cNvPr id="193" name="Google Shape;193;p31"/>
          <p:cNvSpPr txBox="1"/>
          <p:nvPr/>
        </p:nvSpPr>
        <p:spPr>
          <a:xfrm>
            <a:off x="727950" y="3313750"/>
            <a:ext cx="7688100" cy="1664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SzPts val="852"/>
              <a:buNone/>
            </a:pPr>
            <a:r>
              <a:rPr lang="en" sz="1527">
                <a:solidFill>
                  <a:srgbClr val="FFFFFF"/>
                </a:solidFill>
                <a:latin typeface="Times New Roman"/>
                <a:ea typeface="Times New Roman"/>
                <a:cs typeface="Times New Roman"/>
                <a:sym typeface="Times New Roman"/>
              </a:rPr>
              <a:t>Project Guide:  Mrs. Babita R. Jane</a:t>
            </a:r>
            <a:endParaRPr sz="1527">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852"/>
              <a:buNone/>
            </a:pPr>
            <a:r>
              <a:rPr lang="en" sz="1527">
                <a:solidFill>
                  <a:srgbClr val="FFFFFF"/>
                </a:solidFill>
                <a:latin typeface="Times New Roman"/>
                <a:ea typeface="Times New Roman"/>
                <a:cs typeface="Times New Roman"/>
                <a:sym typeface="Times New Roman"/>
              </a:rPr>
              <a:t>Project ID: B3</a:t>
            </a:r>
            <a:endParaRPr sz="1527">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852"/>
              <a:buNone/>
            </a:pPr>
            <a:r>
              <a:rPr lang="en" sz="1527">
                <a:solidFill>
                  <a:srgbClr val="FFFFFF"/>
                </a:solidFill>
                <a:latin typeface="Times New Roman"/>
                <a:ea typeface="Times New Roman"/>
                <a:cs typeface="Times New Roman"/>
                <a:sym typeface="Times New Roman"/>
              </a:rPr>
              <a:t>121B1F069: Chetan Mahale</a:t>
            </a:r>
            <a:endParaRPr sz="1527">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852"/>
              <a:buNone/>
            </a:pPr>
            <a:r>
              <a:rPr lang="en" sz="1527">
                <a:solidFill>
                  <a:srgbClr val="FFFFFF"/>
                </a:solidFill>
                <a:latin typeface="Times New Roman"/>
                <a:ea typeface="Times New Roman"/>
                <a:cs typeface="Times New Roman"/>
                <a:sym typeface="Times New Roman"/>
              </a:rPr>
              <a:t>1</a:t>
            </a:r>
            <a:r>
              <a:rPr lang="en" sz="1527">
                <a:solidFill>
                  <a:srgbClr val="FFFFFF"/>
                </a:solidFill>
                <a:latin typeface="Times New Roman"/>
                <a:ea typeface="Times New Roman"/>
                <a:cs typeface="Times New Roman"/>
                <a:sym typeface="Times New Roman"/>
              </a:rPr>
              <a:t>21B1F072</a:t>
            </a:r>
            <a:r>
              <a:rPr lang="en" sz="1527">
                <a:solidFill>
                  <a:srgbClr val="FFFFFF"/>
                </a:solidFill>
                <a:latin typeface="Times New Roman"/>
                <a:ea typeface="Times New Roman"/>
                <a:cs typeface="Times New Roman"/>
                <a:sym typeface="Times New Roman"/>
              </a:rPr>
              <a:t>: Sanchalee Meshram</a:t>
            </a:r>
            <a:endParaRPr sz="1527">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852"/>
              <a:buNone/>
            </a:pPr>
            <a:r>
              <a:rPr lang="en" sz="1527">
                <a:solidFill>
                  <a:srgbClr val="FFFFFF"/>
                </a:solidFill>
                <a:latin typeface="Times New Roman"/>
                <a:ea typeface="Times New Roman"/>
                <a:cs typeface="Times New Roman"/>
                <a:sym typeface="Times New Roman"/>
              </a:rPr>
              <a:t>121B1F080: Pranav Narkhede</a:t>
            </a:r>
            <a:endParaRPr sz="1527">
              <a:solidFill>
                <a:srgbClr val="FFFFFF"/>
              </a:solidFill>
              <a:latin typeface="Times New Roman"/>
              <a:ea typeface="Times New Roman"/>
              <a:cs typeface="Times New Roman"/>
              <a:sym typeface="Times New Roman"/>
            </a:endParaRPr>
          </a:p>
        </p:txBody>
      </p:sp>
      <p:sp>
        <p:nvSpPr>
          <p:cNvPr id="194" name="Google Shape;194;p31"/>
          <p:cNvSpPr/>
          <p:nvPr/>
        </p:nvSpPr>
        <p:spPr>
          <a:xfrm>
            <a:off x="0" y="-59950"/>
            <a:ext cx="9144000" cy="1382400"/>
          </a:xfrm>
          <a:prstGeom prst="rect">
            <a:avLst/>
          </a:prstGeom>
          <a:noFill/>
          <a:ln>
            <a:noFill/>
          </a:ln>
        </p:spPr>
        <p:txBody>
          <a:bodyPr anchorCtr="0" anchor="ctr" bIns="45000" lIns="90000" spcFirstLastPara="1" rIns="90000" wrap="square" tIns="45000">
            <a:noAutofit/>
          </a:bodyPr>
          <a:lstStyle/>
          <a:p>
            <a:pPr indent="0" lvl="0" marL="0" marR="0" rtl="0" algn="ctr">
              <a:lnSpc>
                <a:spcPct val="90000"/>
              </a:lnSpc>
              <a:spcBef>
                <a:spcPts val="0"/>
              </a:spcBef>
              <a:spcAft>
                <a:spcPts val="0"/>
              </a:spcAft>
              <a:buClr>
                <a:srgbClr val="000000"/>
              </a:buClr>
              <a:buSzPts val="2800"/>
              <a:buFont typeface="Arial"/>
              <a:buNone/>
            </a:pPr>
            <a:r>
              <a:rPr i="0" lang="en" sz="2100" u="none" cap="none" strike="noStrike">
                <a:solidFill>
                  <a:srgbClr val="FFFFFF"/>
                </a:solidFill>
                <a:latin typeface="Times New Roman"/>
                <a:ea typeface="Times New Roman"/>
                <a:cs typeface="Times New Roman"/>
                <a:sym typeface="Times New Roman"/>
              </a:rPr>
              <a:t>Pimpri Chinchwad Education Trust (PCET)</a:t>
            </a:r>
            <a:br>
              <a:rPr i="0" lang="en" sz="2100" u="none" cap="none" strike="noStrike">
                <a:solidFill>
                  <a:srgbClr val="FFFFFF"/>
                </a:solidFill>
                <a:latin typeface="Times New Roman"/>
                <a:ea typeface="Times New Roman"/>
                <a:cs typeface="Times New Roman"/>
                <a:sym typeface="Times New Roman"/>
              </a:rPr>
            </a:br>
            <a:r>
              <a:rPr b="1" i="0" lang="en" sz="2100" u="none" cap="none" strike="noStrike">
                <a:solidFill>
                  <a:srgbClr val="FFFFFF"/>
                </a:solidFill>
                <a:latin typeface="Times New Roman"/>
                <a:ea typeface="Times New Roman"/>
                <a:cs typeface="Times New Roman"/>
                <a:sym typeface="Times New Roman"/>
              </a:rPr>
              <a:t>Pimpri Chinchwad College of Engineering</a:t>
            </a:r>
            <a:br>
              <a:rPr b="1" i="0" lang="en" sz="1800" u="none" cap="none" strike="noStrike">
                <a:solidFill>
                  <a:srgbClr val="FFFFFF"/>
                </a:solidFill>
                <a:latin typeface="Times New Roman"/>
                <a:ea typeface="Times New Roman"/>
                <a:cs typeface="Times New Roman"/>
                <a:sym typeface="Times New Roman"/>
              </a:rPr>
            </a:br>
            <a:r>
              <a:rPr i="0" lang="en" sz="1300" u="none" cap="none" strike="noStrike">
                <a:solidFill>
                  <a:srgbClr val="FFFFFF"/>
                </a:solidFill>
                <a:latin typeface="Times New Roman"/>
                <a:ea typeface="Times New Roman"/>
                <a:cs typeface="Times New Roman"/>
                <a:sym typeface="Times New Roman"/>
              </a:rPr>
              <a:t>An ISO 9001:2015 Certified Institute, NBA Accredited, Accredited by NAAC with ‘A’ grade</a:t>
            </a:r>
            <a:endParaRPr i="0" sz="2300" u="none" cap="none" strike="noStrike">
              <a:solidFill>
                <a:srgbClr val="FFFFFF"/>
              </a:solidFill>
              <a:latin typeface="Times New Roman"/>
              <a:ea typeface="Times New Roman"/>
              <a:cs typeface="Times New Roman"/>
              <a:sym typeface="Times New Roman"/>
            </a:endParaRPr>
          </a:p>
        </p:txBody>
      </p:sp>
      <p:sp>
        <p:nvSpPr>
          <p:cNvPr id="195" name="Google Shape;195;p31"/>
          <p:cNvSpPr/>
          <p:nvPr/>
        </p:nvSpPr>
        <p:spPr>
          <a:xfrm>
            <a:off x="334273" y="212150"/>
            <a:ext cx="864900" cy="838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 name="Google Shape;196;p31"/>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graphicFrame>
        <p:nvGraphicFramePr>
          <p:cNvPr id="252" name="Google Shape;252;p40"/>
          <p:cNvGraphicFramePr/>
          <p:nvPr/>
        </p:nvGraphicFramePr>
        <p:xfrm>
          <a:off x="620663" y="213350"/>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11.</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Towards Automated Solution Recipe Generation for Industrial Asset Management with LLM</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Data collection, LLM integration, solution recipe generation, automation framework, evaluation.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The results of the paper show that using LLMs to automatically generate maintenance solutions significantly improves the efficiency of asset management. The model successfully provides clear, step-by-step instructions that reduce equipment downtime and optimize performance.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12.</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Robot fault detection and remaining life estimation for predictive maintenance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Survival analysis, extremely randomized trees, K-nearest neighbors, convolutional neural networks.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Without PCA, extremely randomized trees: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Survival analysis =  0.76</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Accuracy = 0.95</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 0.98</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 0.96</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With PCA, extremely randomized trees: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Survival analysis = 0.80</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Accuracy = 0.98</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 0.98</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 0.96</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53" name="Google Shape;253;p4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graphicFrame>
        <p:nvGraphicFramePr>
          <p:cNvPr id="258" name="Google Shape;258;p41"/>
          <p:cNvGraphicFramePr/>
          <p:nvPr/>
        </p:nvGraphicFramePr>
        <p:xfrm>
          <a:off x="620663" y="205425"/>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13.</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Predictive maintenance for aircraft components using proportional hazard models</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Data collection, proportional hazard models, extreme value analysis, reliability modeling.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Proportional hazard models significantly improved predictive maintenance for aircraft components.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Model reduced unscheduled failures by up to 90% without increasing costs.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14.</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Predictive Maintenance Optimization for Aircraft Redundant Systems Subjected to Multiple Wear Profiles</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Data collection, wear profile analysis, predictive modeling, optimization, simulation.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The optimal predictive maintenance strategy reduced overall maintenance costs of aircraft components. In one case, the cost was reduced from 1.7 to 0.56 compared to a reactive approach.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15.</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 research study on unsupervised machine learning algorithms for early fault detection in predictive maintenance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Exhaust fan vibration data was collected every 240 minutes over 12 days. Features like peak acceleration and velocity were extracted, PCA to reduce dataset, algorithms such as hierarchical clustering, model based clustering.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Results show that unsupervised machine learning algorithms, particularly clustering and PCA were effective in early fault detection.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59" name="Google Shape;259;p4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graphicFrame>
        <p:nvGraphicFramePr>
          <p:cNvPr id="264" name="Google Shape;264;p42"/>
          <p:cNvGraphicFramePr/>
          <p:nvPr/>
        </p:nvGraphicFramePr>
        <p:xfrm>
          <a:off x="620663" y="179088"/>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16.</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 Digital Twin predictive maintenance framework of air handling units based on automatic fault detection and diagnostics</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Data collection, digital twin creation, fault detection, condition precondition, maintenance planning and framework validation.</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When the cooling valve is closed during the cooling phase: Accuracy = 87.5% error = 12.5%.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When dampers are closed: Accuracy = 80%, error = 20%.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No faults: Accuracy = 99.8%, error = 0.2%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17.</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Predictive Maintenance using Machine Learning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Continuously monitoring and collecting sensor data from the tubing machine, followed by cleaning and preparing the gathered information to extract relevant features and identify potential patterns. Finally, machine learning algorithms, such as LSTM, are applied to effectively forecast machine downtime.</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Enhanced prediction of machine failures.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Improved maintenance scheduling leads to reduced downtime.</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Increased overall productivity and efficiency in operations.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18.</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State-of-the-Art Predictive Maintenance Techniques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Proposed multiple methodologies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As calibration Verification, Empirical and Physical Modeling, Time-Domain Reflectometry (TDR), Neural Network Modeling, Predictive Maintenance Data Analysis, etc</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Reduced calibration issues to 10%</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Sensor reliability by 90%</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Improved decision making</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65" name="Google Shape;265;p4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aphicFrame>
        <p:nvGraphicFramePr>
          <p:cNvPr id="270" name="Google Shape;270;p43"/>
          <p:cNvGraphicFramePr/>
          <p:nvPr/>
        </p:nvGraphicFramePr>
        <p:xfrm>
          <a:off x="620663" y="189575"/>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19.</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 deep attention based approach for predictive maintenance applications in IoT scenarios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Positional encoding was used to capture the order of time steps, and an attention module focused on relevant data points by computing weighted sums based on their importance. A feed-forward network further processes and effectively combines regression modeling and advanced neural network techniques to enhance predictive accuracy.</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RMSE scores for the proposed model are:</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18.92 ± 0.26 at 10 cycles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14.40 ± 0.21 at 20 cycles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13.50 ± 0.30 at 30 cycles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Epochs-300</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The model is  20% faster to train than the LSTM model</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20.</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Data-driven and Knowledge-based predictive maintenance method for industrial robots for the production stability of intelligent manufacturing</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Involves the integration of a fault prediction module, a knowledge graph (KG) construction module, and a maintenance scheme assistance decision support module. The fault prediction module utilizes KNN-LSTM to handle high-dimensional non-linear time series data.The KG construction module stores and reasons knowledge related to IR maintenance. The maintenance scheme assistance module provides accurate maintenance recommendations based on the KG</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The best result achieved through LSTM+KNN</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F1 Score-0.9109</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Recall-0.9388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Precision-0.8846</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Accuracy- 0.9091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They have also tried Resnet18, SVM, Xgboost, LSTM and Neural Network.</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71" name="Google Shape;271;p4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aphicFrame>
        <p:nvGraphicFramePr>
          <p:cNvPr id="276" name="Google Shape;276;p44"/>
          <p:cNvGraphicFramePr/>
          <p:nvPr/>
        </p:nvGraphicFramePr>
        <p:xfrm>
          <a:off x="620663" y="197500"/>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21.</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Machine Learning for Predictive Maintenance in Solar Farms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Operational data from a solar farm is collected using sensors.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techniques like Random Forests and Support Vector Machines develop predictive maintenance models.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 financial analysis compares maintenance costs and downtime before and after implementation</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Logistic Regression</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Accuracy (%)-94.2</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(%)-92.5</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(%)-95.8</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F1-Score (%)-94.1</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Decision Trees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Accuracy (%)-91.7</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(%)-90.2</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(%)-92.5</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F1-Score (%)-91.3</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Random Forest</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Accuracy (%)-96.5</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(%)-95.8</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(%)-97.2</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F1-Score (%)-96.5</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Cost-40% saving</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77" name="Google Shape;277;p4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aphicFrame>
        <p:nvGraphicFramePr>
          <p:cNvPr id="282" name="Google Shape;282;p45"/>
          <p:cNvGraphicFramePr/>
          <p:nvPr/>
        </p:nvGraphicFramePr>
        <p:xfrm>
          <a:off x="620663" y="213350"/>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22.</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 predictive maintenance model for optimizing production schedule using deep neural networks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Analyzing time series data to model the Remaining Useful Life (RUL) of machines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Used  (DNN) and  (RNN) models to predict maintenance needs, which are then integrated with production schedules for overall operational optimization.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Model  with their Accuracy</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RRF -95.01</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CNN-92.2</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LSTM-91.08</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CNN LSTM-89.74</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GRU-88.8</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RNN-83.32</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DFF-83.81</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23.</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Predictive Maintenance of Machine Tool Systems Using Artificial</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Intelligence Techniques Applied to Machine Condition Data</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SVM and ANN(RNN &amp; CNN) are USED  for predictive maintenance by extracting meaningful features from datasets collected during machining and bearing experiments.</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Accuracy of 87%</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24.</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Anomaly Detection in Sensor Data with Machine Learning: Predictive Maintenance for Industrial Systems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LSTM-based encoder-decoder models for detecting anomalies in multi-sensor data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Density-based clustering algorithms like DBSCAN  used for identifying clusters in large datasets with noise.</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Active learning techniques for improving model performance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Algo   with AUROC AUPRC F1-Score</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LSTM 0.98 0.87 0.93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Autoencoder 0.96 0.82 0.90</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One-Class SVM 0.94 0.78 0.88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83" name="Google Shape;283;p4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idx="1" type="body"/>
          </p:nvPr>
        </p:nvSpPr>
        <p:spPr>
          <a:xfrm>
            <a:off x="727650" y="1523400"/>
            <a:ext cx="7688700" cy="27786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AutoNum type="arabicPeriod"/>
            </a:pPr>
            <a:r>
              <a:rPr lang="en">
                <a:solidFill>
                  <a:schemeClr val="dk1"/>
                </a:solidFill>
              </a:rPr>
              <a:t>All the articles focused on a single type of machine for eg, railway, shop floor machines etc.</a:t>
            </a:r>
            <a:r>
              <a:rPr b="1" lang="en">
                <a:solidFill>
                  <a:schemeClr val="dk1"/>
                </a:solidFill>
              </a:rPr>
              <a:t> No generalized approach available.</a:t>
            </a:r>
            <a:endParaRPr b="1">
              <a:solidFill>
                <a:schemeClr val="dk1"/>
              </a:solidFill>
            </a:endParaRPr>
          </a:p>
          <a:p>
            <a:pPr indent="0" lvl="0" marL="457200" rtl="0" algn="just">
              <a:spcBef>
                <a:spcPts val="1200"/>
              </a:spcBef>
              <a:spcAft>
                <a:spcPts val="0"/>
              </a:spcAft>
              <a:buNone/>
            </a:pPr>
            <a:r>
              <a:t/>
            </a:r>
            <a:endParaRPr b="1">
              <a:solidFill>
                <a:schemeClr val="dk1"/>
              </a:solidFill>
            </a:endParaRPr>
          </a:p>
          <a:p>
            <a:pPr indent="-342900" lvl="0" marL="457200" rtl="0" algn="just">
              <a:spcBef>
                <a:spcPts val="1200"/>
              </a:spcBef>
              <a:spcAft>
                <a:spcPts val="0"/>
              </a:spcAft>
              <a:buClr>
                <a:schemeClr val="dk1"/>
              </a:buClr>
              <a:buSzPts val="1800"/>
              <a:buAutoNum type="arabicPeriod"/>
            </a:pPr>
            <a:r>
              <a:rPr b="1" lang="en">
                <a:solidFill>
                  <a:schemeClr val="dk1"/>
                </a:solidFill>
              </a:rPr>
              <a:t>Lack of explanation</a:t>
            </a:r>
            <a:r>
              <a:rPr lang="en">
                <a:solidFill>
                  <a:schemeClr val="dk1"/>
                </a:solidFill>
              </a:rPr>
              <a:t> to why machine failed.</a:t>
            </a:r>
            <a:endParaRPr>
              <a:solidFill>
                <a:schemeClr val="dk1"/>
              </a:solidFill>
            </a:endParaRPr>
          </a:p>
          <a:p>
            <a:pPr indent="0" lvl="0" marL="457200" rtl="0" algn="just">
              <a:spcBef>
                <a:spcPts val="1200"/>
              </a:spcBef>
              <a:spcAft>
                <a:spcPts val="0"/>
              </a:spcAft>
              <a:buNone/>
            </a:pPr>
            <a:r>
              <a:t/>
            </a:r>
            <a:endParaRPr b="1">
              <a:solidFill>
                <a:schemeClr val="dk1"/>
              </a:solidFill>
            </a:endParaRPr>
          </a:p>
          <a:p>
            <a:pPr indent="-342900" lvl="0" marL="457200" rtl="0" algn="just">
              <a:spcBef>
                <a:spcPts val="1200"/>
              </a:spcBef>
              <a:spcAft>
                <a:spcPts val="0"/>
              </a:spcAft>
              <a:buClr>
                <a:schemeClr val="dk1"/>
              </a:buClr>
              <a:buSzPts val="1800"/>
              <a:buAutoNum type="arabicPeriod"/>
            </a:pPr>
            <a:r>
              <a:rPr b="1" lang="en">
                <a:solidFill>
                  <a:schemeClr val="dk1"/>
                </a:solidFill>
              </a:rPr>
              <a:t>None</a:t>
            </a:r>
            <a:r>
              <a:rPr lang="en">
                <a:solidFill>
                  <a:schemeClr val="dk1"/>
                </a:solidFill>
              </a:rPr>
              <a:t> of the approach tells about </a:t>
            </a:r>
            <a:r>
              <a:rPr b="1" lang="en">
                <a:solidFill>
                  <a:schemeClr val="dk1"/>
                </a:solidFill>
              </a:rPr>
              <a:t>giving instructions to machine operator.</a:t>
            </a:r>
            <a:endParaRPr>
              <a:solidFill>
                <a:schemeClr val="dk1"/>
              </a:solidFill>
            </a:endParaRPr>
          </a:p>
        </p:txBody>
      </p:sp>
      <p:sp>
        <p:nvSpPr>
          <p:cNvPr id="289" name="Google Shape;28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Gap</a:t>
            </a:r>
            <a:endParaRPr/>
          </a:p>
        </p:txBody>
      </p:sp>
      <p:sp>
        <p:nvSpPr>
          <p:cNvPr id="290" name="Google Shape;290;p4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idx="1" type="body"/>
          </p:nvPr>
        </p:nvSpPr>
        <p:spPr>
          <a:xfrm>
            <a:off x="727650" y="1523400"/>
            <a:ext cx="7688700" cy="27786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1"/>
              </a:buClr>
              <a:buSzPts val="1800"/>
              <a:buAutoNum type="arabicPeriod"/>
            </a:pPr>
            <a:r>
              <a:rPr lang="en">
                <a:solidFill>
                  <a:schemeClr val="dk1"/>
                </a:solidFill>
              </a:rPr>
              <a:t>To develop an ML model capable of predicting machine failures. </a:t>
            </a:r>
            <a:endParaRPr>
              <a:solidFill>
                <a:schemeClr val="dk1"/>
              </a:solidFill>
            </a:endParaRPr>
          </a:p>
          <a:p>
            <a:pPr indent="0" lvl="0" marL="457200" rtl="0" algn="just">
              <a:spcBef>
                <a:spcPts val="1200"/>
              </a:spcBef>
              <a:spcAft>
                <a:spcPts val="0"/>
              </a:spcAft>
              <a:buNone/>
            </a:pPr>
            <a:r>
              <a:t/>
            </a:r>
            <a:endParaRPr>
              <a:solidFill>
                <a:schemeClr val="dk1"/>
              </a:solidFill>
            </a:endParaRPr>
          </a:p>
          <a:p>
            <a:pPr indent="-342900" lvl="0" marL="457200" rtl="0" algn="just">
              <a:spcBef>
                <a:spcPts val="1200"/>
              </a:spcBef>
              <a:spcAft>
                <a:spcPts val="0"/>
              </a:spcAft>
              <a:buClr>
                <a:schemeClr val="dk1"/>
              </a:buClr>
              <a:buSzPts val="1800"/>
              <a:buAutoNum type="arabicPeriod"/>
            </a:pPr>
            <a:r>
              <a:rPr lang="en">
                <a:solidFill>
                  <a:schemeClr val="dk1"/>
                </a:solidFill>
              </a:rPr>
              <a:t>Integrate a LLM that can generate diagnostic reports. </a:t>
            </a:r>
            <a:endParaRPr>
              <a:solidFill>
                <a:schemeClr val="dk1"/>
              </a:solidFill>
            </a:endParaRPr>
          </a:p>
          <a:p>
            <a:pPr indent="0" lvl="0" marL="457200" rtl="0" algn="just">
              <a:spcBef>
                <a:spcPts val="1200"/>
              </a:spcBef>
              <a:spcAft>
                <a:spcPts val="0"/>
              </a:spcAft>
              <a:buNone/>
            </a:pPr>
            <a:r>
              <a:t/>
            </a:r>
            <a:endParaRPr>
              <a:solidFill>
                <a:schemeClr val="dk1"/>
              </a:solidFill>
            </a:endParaRPr>
          </a:p>
          <a:p>
            <a:pPr indent="-342900" lvl="0" marL="457200" rtl="0" algn="just">
              <a:spcBef>
                <a:spcPts val="1200"/>
              </a:spcBef>
              <a:spcAft>
                <a:spcPts val="0"/>
              </a:spcAft>
              <a:buClr>
                <a:schemeClr val="dk1"/>
              </a:buClr>
              <a:buSzPts val="1800"/>
              <a:buAutoNum type="arabicPeriod"/>
            </a:pPr>
            <a:r>
              <a:rPr lang="en">
                <a:solidFill>
                  <a:schemeClr val="dk1"/>
                </a:solidFill>
              </a:rPr>
              <a:t>A user-friendly website for easy and seamless predictions.. </a:t>
            </a:r>
            <a:endParaRPr>
              <a:solidFill>
                <a:schemeClr val="dk1"/>
              </a:solidFill>
            </a:endParaRPr>
          </a:p>
        </p:txBody>
      </p:sp>
      <p:sp>
        <p:nvSpPr>
          <p:cNvPr id="296" name="Google Shape;29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297" name="Google Shape;297;p4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ph idx="1" type="body"/>
          </p:nvPr>
        </p:nvSpPr>
        <p:spPr>
          <a:xfrm>
            <a:off x="727650" y="1428350"/>
            <a:ext cx="7688700" cy="3390600"/>
          </a:xfrm>
          <a:prstGeom prst="rect">
            <a:avLst/>
          </a:prstGeom>
        </p:spPr>
        <p:txBody>
          <a:bodyPr anchorCtr="0" anchor="t" bIns="91425" lIns="91425" spcFirstLastPara="1" rIns="91425" wrap="square" tIns="91425">
            <a:normAutofit fontScale="92500" lnSpcReduction="20000"/>
          </a:bodyPr>
          <a:lstStyle/>
          <a:p>
            <a:pPr indent="-334327" lvl="0" marL="457200" rtl="0" algn="just">
              <a:spcBef>
                <a:spcPts val="0"/>
              </a:spcBef>
              <a:spcAft>
                <a:spcPts val="0"/>
              </a:spcAft>
              <a:buClr>
                <a:schemeClr val="dk1"/>
              </a:buClr>
              <a:buSzPct val="100000"/>
              <a:buAutoNum type="arabicPeriod"/>
            </a:pPr>
            <a:r>
              <a:rPr b="1" lang="en">
                <a:solidFill>
                  <a:schemeClr val="dk1"/>
                </a:solidFill>
              </a:rPr>
              <a:t>SDG7: (Affordable and Clean Energy)</a:t>
            </a:r>
            <a:endParaRPr b="1">
              <a:solidFill>
                <a:schemeClr val="dk1"/>
              </a:solidFill>
            </a:endParaRPr>
          </a:p>
          <a:p>
            <a:pPr indent="0" lvl="0" marL="457200" rtl="0" algn="just">
              <a:spcBef>
                <a:spcPts val="1200"/>
              </a:spcBef>
              <a:spcAft>
                <a:spcPts val="0"/>
              </a:spcAft>
              <a:buNone/>
            </a:pPr>
            <a:r>
              <a:rPr lang="en">
                <a:solidFill>
                  <a:schemeClr val="dk1"/>
                </a:solidFill>
              </a:rPr>
              <a:t>By finding inefficiencies in machinery operations PDM helps to optimize energy usage. Early fault detection prevents excessive energy consumption, which contributes towards more cleaner and more sustainable energy footprint.</a:t>
            </a:r>
            <a:endParaRPr>
              <a:solidFill>
                <a:schemeClr val="dk1"/>
              </a:solidFill>
            </a:endParaRPr>
          </a:p>
          <a:p>
            <a:pPr indent="-334327" lvl="0" marL="457200" rtl="0" algn="just">
              <a:spcBef>
                <a:spcPts val="1200"/>
              </a:spcBef>
              <a:spcAft>
                <a:spcPts val="0"/>
              </a:spcAft>
              <a:buClr>
                <a:schemeClr val="dk1"/>
              </a:buClr>
              <a:buSzPct val="100000"/>
              <a:buAutoNum type="arabicPeriod"/>
            </a:pPr>
            <a:r>
              <a:rPr b="1" lang="en">
                <a:solidFill>
                  <a:schemeClr val="dk1"/>
                </a:solidFill>
              </a:rPr>
              <a:t>SDG9: (Industry, Innovation and Infrastructure)</a:t>
            </a:r>
            <a:endParaRPr b="1">
              <a:solidFill>
                <a:schemeClr val="dk1"/>
              </a:solidFill>
            </a:endParaRPr>
          </a:p>
          <a:p>
            <a:pPr indent="0" lvl="0" marL="457200" rtl="0" algn="just">
              <a:spcBef>
                <a:spcPts val="1200"/>
              </a:spcBef>
              <a:spcAft>
                <a:spcPts val="0"/>
              </a:spcAft>
              <a:buNone/>
            </a:pPr>
            <a:r>
              <a:rPr lang="en">
                <a:solidFill>
                  <a:schemeClr val="dk1"/>
                </a:solidFill>
              </a:rPr>
              <a:t>Our model improves industrial efficiency by reducing downtimes and minimizing equipment failures.</a:t>
            </a:r>
            <a:endParaRPr b="1">
              <a:solidFill>
                <a:schemeClr val="dk1"/>
              </a:solidFill>
            </a:endParaRPr>
          </a:p>
          <a:p>
            <a:pPr indent="-334327" lvl="0" marL="457200" rtl="0" algn="just">
              <a:spcBef>
                <a:spcPts val="1200"/>
              </a:spcBef>
              <a:spcAft>
                <a:spcPts val="0"/>
              </a:spcAft>
              <a:buClr>
                <a:schemeClr val="dk1"/>
              </a:buClr>
              <a:buSzPct val="100000"/>
              <a:buAutoNum type="arabicPeriod"/>
            </a:pPr>
            <a:r>
              <a:rPr b="1" lang="en">
                <a:solidFill>
                  <a:schemeClr val="dk1"/>
                </a:solidFill>
              </a:rPr>
              <a:t> SDG12: (Responsible Production and Consumption)</a:t>
            </a:r>
            <a:endParaRPr b="1">
              <a:solidFill>
                <a:schemeClr val="dk1"/>
              </a:solidFill>
            </a:endParaRPr>
          </a:p>
          <a:p>
            <a:pPr indent="0" lvl="0" marL="457200" rtl="0" algn="just">
              <a:spcBef>
                <a:spcPts val="1200"/>
              </a:spcBef>
              <a:spcAft>
                <a:spcPts val="1200"/>
              </a:spcAft>
              <a:buNone/>
            </a:pPr>
            <a:r>
              <a:rPr lang="en">
                <a:solidFill>
                  <a:schemeClr val="dk1"/>
                </a:solidFill>
              </a:rPr>
              <a:t>Our project ensures the consumption of resources responsibly by preventing unexpected equipment failures and increasing its lifespan.</a:t>
            </a:r>
            <a:endParaRPr>
              <a:solidFill>
                <a:schemeClr val="dk1"/>
              </a:solidFill>
            </a:endParaRPr>
          </a:p>
        </p:txBody>
      </p:sp>
      <p:sp>
        <p:nvSpPr>
          <p:cNvPr id="303" name="Google Shape;30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Sustainable Development Goals (SDG) addressed</a:t>
            </a:r>
            <a:endParaRPr/>
          </a:p>
        </p:txBody>
      </p:sp>
      <p:sp>
        <p:nvSpPr>
          <p:cNvPr id="304" name="Google Shape;304;p4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9"/>
          <p:cNvSpPr txBox="1"/>
          <p:nvPr>
            <p:ph type="title"/>
          </p:nvPr>
        </p:nvSpPr>
        <p:spPr>
          <a:xfrm>
            <a:off x="342900" y="457200"/>
            <a:ext cx="8458200" cy="1581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310" name="Google Shape;310;p49"/>
          <p:cNvSpPr txBox="1"/>
          <p:nvPr>
            <p:ph idx="2" type="body"/>
          </p:nvPr>
        </p:nvSpPr>
        <p:spPr>
          <a:xfrm>
            <a:off x="342975" y="2710450"/>
            <a:ext cx="2717400" cy="1734600"/>
          </a:xfrm>
          <a:prstGeom prst="rect">
            <a:avLst/>
          </a:prstGeom>
        </p:spPr>
        <p:txBody>
          <a:bodyPr anchorCtr="0" anchor="t" bIns="91425" lIns="91425" spcFirstLastPara="1" rIns="91425" wrap="square" tIns="91425">
            <a:normAutofit fontScale="92500"/>
          </a:bodyPr>
          <a:lstStyle/>
          <a:p>
            <a:pPr indent="0" lvl="0" marL="0" rtl="0" algn="just">
              <a:spcBef>
                <a:spcPts val="0"/>
              </a:spcBef>
              <a:spcAft>
                <a:spcPts val="1200"/>
              </a:spcAft>
              <a:buNone/>
            </a:pPr>
            <a:r>
              <a:rPr b="1" lang="en">
                <a:solidFill>
                  <a:schemeClr val="dk1"/>
                </a:solidFill>
              </a:rPr>
              <a:t>Failure Prediction: </a:t>
            </a:r>
            <a:r>
              <a:rPr lang="en">
                <a:solidFill>
                  <a:schemeClr val="dk1"/>
                </a:solidFill>
              </a:rPr>
              <a:t>Develop a system to accurately predict if a machine will fail based on operational data and performance metrics.</a:t>
            </a:r>
            <a:endParaRPr>
              <a:solidFill>
                <a:schemeClr val="dk1"/>
              </a:solidFill>
            </a:endParaRPr>
          </a:p>
        </p:txBody>
      </p:sp>
      <p:sp>
        <p:nvSpPr>
          <p:cNvPr id="311" name="Google Shape;311;p49"/>
          <p:cNvSpPr txBox="1"/>
          <p:nvPr>
            <p:ph idx="4" type="body"/>
          </p:nvPr>
        </p:nvSpPr>
        <p:spPr>
          <a:xfrm>
            <a:off x="3213300" y="2710450"/>
            <a:ext cx="2717400" cy="1734600"/>
          </a:xfrm>
          <a:prstGeom prst="rect">
            <a:avLst/>
          </a:prstGeom>
        </p:spPr>
        <p:txBody>
          <a:bodyPr anchorCtr="0" anchor="t" bIns="91425" lIns="91425" spcFirstLastPara="1" rIns="91425" wrap="square" tIns="91425">
            <a:normAutofit fontScale="92500"/>
          </a:bodyPr>
          <a:lstStyle/>
          <a:p>
            <a:pPr indent="0" lvl="0" marL="0" rtl="0" algn="just">
              <a:spcBef>
                <a:spcPts val="0"/>
              </a:spcBef>
              <a:spcAft>
                <a:spcPts val="1200"/>
              </a:spcAft>
              <a:buNone/>
            </a:pPr>
            <a:r>
              <a:rPr b="1" lang="en">
                <a:solidFill>
                  <a:schemeClr val="dk1"/>
                </a:solidFill>
              </a:rPr>
              <a:t>Failure Type Identification:</a:t>
            </a:r>
            <a:r>
              <a:rPr lang="en">
                <a:solidFill>
                  <a:schemeClr val="dk1"/>
                </a:solidFill>
              </a:rPr>
              <a:t> Classify the type of machine failure to enable targeted troubleshooting and maintenance.</a:t>
            </a:r>
            <a:endParaRPr>
              <a:solidFill>
                <a:schemeClr val="dk1"/>
              </a:solidFill>
            </a:endParaRPr>
          </a:p>
        </p:txBody>
      </p:sp>
      <p:sp>
        <p:nvSpPr>
          <p:cNvPr id="312" name="Google Shape;312;p49"/>
          <p:cNvSpPr txBox="1"/>
          <p:nvPr>
            <p:ph idx="6" type="body"/>
          </p:nvPr>
        </p:nvSpPr>
        <p:spPr>
          <a:xfrm>
            <a:off x="6083625" y="2710450"/>
            <a:ext cx="2717400" cy="17346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1200"/>
              </a:spcAft>
              <a:buNone/>
            </a:pPr>
            <a:r>
              <a:rPr b="1" lang="en">
                <a:solidFill>
                  <a:schemeClr val="dk1"/>
                </a:solidFill>
              </a:rPr>
              <a:t>Report Generation: </a:t>
            </a:r>
            <a:r>
              <a:rPr lang="en">
                <a:solidFill>
                  <a:schemeClr val="dk1"/>
                </a:solidFill>
              </a:rPr>
              <a:t>Generate comprehensive diagnostic report with LLM  automatically for machine operators and decision-makers.</a:t>
            </a:r>
            <a:endParaRPr>
              <a:solidFill>
                <a:schemeClr val="dk1"/>
              </a:solidFill>
            </a:endParaRPr>
          </a:p>
        </p:txBody>
      </p:sp>
      <p:sp>
        <p:nvSpPr>
          <p:cNvPr id="313" name="Google Shape;313;p49"/>
          <p:cNvSpPr/>
          <p:nvPr/>
        </p:nvSpPr>
        <p:spPr>
          <a:xfrm>
            <a:off x="139152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49"/>
          <p:cNvSpPr/>
          <p:nvPr/>
        </p:nvSpPr>
        <p:spPr>
          <a:xfrm>
            <a:off x="4276277" y="2387675"/>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49"/>
          <p:cNvSpPr/>
          <p:nvPr/>
        </p:nvSpPr>
        <p:spPr>
          <a:xfrm>
            <a:off x="7375877" y="2448400"/>
            <a:ext cx="132900" cy="1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6" name="Google Shape;316;p49"/>
          <p:cNvCxnSpPr/>
          <p:nvPr/>
        </p:nvCxnSpPr>
        <p:spPr>
          <a:xfrm>
            <a:off x="342977" y="460693"/>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317" name="Google Shape;317;p49"/>
          <p:cNvCxnSpPr/>
          <p:nvPr/>
        </p:nvCxnSpPr>
        <p:spPr>
          <a:xfrm>
            <a:off x="342977" y="2038918"/>
            <a:ext cx="8471100" cy="0"/>
          </a:xfrm>
          <a:prstGeom prst="straightConnector1">
            <a:avLst/>
          </a:prstGeom>
          <a:noFill/>
          <a:ln cap="flat" cmpd="sng" w="9525">
            <a:solidFill>
              <a:schemeClr val="dk1"/>
            </a:solidFill>
            <a:prstDash val="solid"/>
            <a:round/>
            <a:headEnd len="med" w="med" type="none"/>
            <a:tailEnd len="med" w="med" type="none"/>
          </a:ln>
        </p:spPr>
      </p:cxnSp>
      <p:cxnSp>
        <p:nvCxnSpPr>
          <p:cNvPr id="318" name="Google Shape;318;p49"/>
          <p:cNvCxnSpPr/>
          <p:nvPr/>
        </p:nvCxnSpPr>
        <p:spPr>
          <a:xfrm>
            <a:off x="342977" y="4568993"/>
            <a:ext cx="8471100" cy="0"/>
          </a:xfrm>
          <a:prstGeom prst="straightConnector1">
            <a:avLst/>
          </a:prstGeom>
          <a:noFill/>
          <a:ln cap="flat" cmpd="sng" w="9525">
            <a:solidFill>
              <a:schemeClr val="dk1"/>
            </a:solidFill>
            <a:prstDash val="solid"/>
            <a:round/>
            <a:headEnd len="med" w="med" type="none"/>
            <a:tailEnd len="med" w="med" type="none"/>
          </a:ln>
        </p:spPr>
      </p:cxnSp>
      <p:sp>
        <p:nvSpPr>
          <p:cNvPr id="319" name="Google Shape;319;p49"/>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202" name="Google Shape;202;p3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32"/>
          <p:cNvPicPr preferRelativeResize="0"/>
          <p:nvPr/>
        </p:nvPicPr>
        <p:blipFill rotWithShape="1">
          <a:blip r:embed="rId3">
            <a:alphaModFix/>
          </a:blip>
          <a:srcRect b="39056" l="21678" r="21405" t="11504"/>
          <a:stretch/>
        </p:blipFill>
        <p:spPr>
          <a:xfrm>
            <a:off x="5555625" y="1304088"/>
            <a:ext cx="2702475" cy="25353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Methodology</a:t>
            </a:r>
            <a:endParaRPr/>
          </a:p>
        </p:txBody>
      </p:sp>
      <p:pic>
        <p:nvPicPr>
          <p:cNvPr id="325" name="Google Shape;325;p50"/>
          <p:cNvPicPr preferRelativeResize="0"/>
          <p:nvPr/>
        </p:nvPicPr>
        <p:blipFill rotWithShape="1">
          <a:blip r:embed="rId3">
            <a:alphaModFix/>
          </a:blip>
          <a:srcRect b="24238" l="21322" r="21080" t="19024"/>
          <a:stretch/>
        </p:blipFill>
        <p:spPr>
          <a:xfrm>
            <a:off x="5282775" y="996474"/>
            <a:ext cx="2961550" cy="3150549"/>
          </a:xfrm>
          <a:prstGeom prst="rect">
            <a:avLst/>
          </a:prstGeom>
          <a:noFill/>
          <a:ln>
            <a:noFill/>
          </a:ln>
        </p:spPr>
      </p:pic>
      <p:sp>
        <p:nvSpPr>
          <p:cNvPr id="326" name="Google Shape;326;p5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332" name="Google Shape;33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AI4I 2020 Predictive Maintenance Dataset </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From UC Irvine Mac</a:t>
            </a:r>
            <a:r>
              <a:rPr lang="en">
                <a:solidFill>
                  <a:schemeClr val="dk1"/>
                </a:solidFill>
              </a:rPr>
              <a:t>hine Learning Repository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6 target features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dataset consists of 10,000 data points stored as rows with 14 features in columns</a:t>
            </a:r>
            <a:endParaRPr>
              <a:solidFill>
                <a:schemeClr val="dk1"/>
              </a:solidFill>
            </a:endParaRPr>
          </a:p>
        </p:txBody>
      </p:sp>
      <p:sp>
        <p:nvSpPr>
          <p:cNvPr id="333" name="Google Shape;333;p5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type="title"/>
          </p:nvPr>
        </p:nvSpPr>
        <p:spPr>
          <a:xfrm>
            <a:off x="311700" y="445025"/>
            <a:ext cx="8520600" cy="572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graphicFrame>
        <p:nvGraphicFramePr>
          <p:cNvPr id="339" name="Google Shape;339;p52"/>
          <p:cNvGraphicFramePr/>
          <p:nvPr/>
        </p:nvGraphicFramePr>
        <p:xfrm>
          <a:off x="952500" y="1379875"/>
          <a:ext cx="3000000" cy="3000000"/>
        </p:xfrm>
        <a:graphic>
          <a:graphicData uri="http://schemas.openxmlformats.org/drawingml/2006/table">
            <a:tbl>
              <a:tblPr>
                <a:noFill/>
                <a:tableStyleId>{63AD8C88-F273-49E2-A44F-296688DE85D8}</a:tableStyleId>
              </a:tblPr>
              <a:tblGrid>
                <a:gridCol w="1809750"/>
                <a:gridCol w="1809750"/>
                <a:gridCol w="1809750"/>
                <a:gridCol w="1809750"/>
              </a:tblGrid>
              <a:tr h="381000">
                <a:tc>
                  <a:txBody>
                    <a:bodyPr/>
                    <a:lstStyle/>
                    <a:p>
                      <a:pPr indent="0" lvl="0" marL="0" rtl="0" algn="ctr">
                        <a:spcBef>
                          <a:spcPts val="0"/>
                        </a:spcBef>
                        <a:spcAft>
                          <a:spcPts val="0"/>
                        </a:spcAft>
                        <a:buNone/>
                      </a:pPr>
                      <a:r>
                        <a:rPr b="1" lang="en">
                          <a:solidFill>
                            <a:schemeClr val="dk1"/>
                          </a:solidFill>
                          <a:latin typeface="Average"/>
                          <a:ea typeface="Average"/>
                          <a:cs typeface="Average"/>
                          <a:sym typeface="Average"/>
                        </a:rPr>
                        <a:t>Feature</a:t>
                      </a:r>
                      <a:endParaRPr b="1">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Average"/>
                          <a:ea typeface="Average"/>
                          <a:cs typeface="Average"/>
                          <a:sym typeface="Average"/>
                        </a:rPr>
                        <a:t>Type</a:t>
                      </a:r>
                      <a:endParaRPr b="1">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Average"/>
                          <a:ea typeface="Average"/>
                          <a:cs typeface="Average"/>
                          <a:sym typeface="Average"/>
                        </a:rPr>
                        <a:t>Feature</a:t>
                      </a:r>
                      <a:endParaRPr b="1">
                        <a:solidFill>
                          <a:schemeClr val="dk1"/>
                        </a:solidFill>
                        <a:latin typeface="Average"/>
                        <a:ea typeface="Average"/>
                        <a:cs typeface="Average"/>
                        <a:sym typeface="Average"/>
                      </a:endParaRPr>
                    </a:p>
                  </a:txBody>
                  <a:tcPr marT="91425" marB="91425" marR="91425" marL="91425">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Average"/>
                          <a:ea typeface="Average"/>
                          <a:cs typeface="Average"/>
                          <a:sym typeface="Average"/>
                        </a:rPr>
                        <a:t>Type</a:t>
                      </a:r>
                      <a:endParaRPr b="1">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UID</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Integer</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Tool wear</a:t>
                      </a:r>
                      <a:endParaRPr/>
                    </a:p>
                  </a:txBody>
                  <a:tcPr marT="91425" marB="91425" marR="91425" marL="91425">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Integer</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Product ID</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Categorical</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Machine failure</a:t>
                      </a:r>
                      <a:endParaRPr>
                        <a:solidFill>
                          <a:schemeClr val="dk1"/>
                        </a:solidFill>
                        <a:latin typeface="Average"/>
                        <a:ea typeface="Average"/>
                        <a:cs typeface="Average"/>
                        <a:sym typeface="Average"/>
                      </a:endParaRPr>
                    </a:p>
                  </a:txBody>
                  <a:tcPr marT="91425" marB="91425" marR="91425" marL="91425">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Integer</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Type</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Categorical</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TWF</a:t>
                      </a:r>
                      <a:endParaRPr>
                        <a:solidFill>
                          <a:schemeClr val="dk1"/>
                        </a:solidFill>
                        <a:latin typeface="Average"/>
                        <a:ea typeface="Average"/>
                        <a:cs typeface="Average"/>
                        <a:sym typeface="Average"/>
                      </a:endParaRPr>
                    </a:p>
                  </a:txBody>
                  <a:tcPr marT="91425" marB="91425" marR="91425" marL="91425">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Integer</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Air temperature	</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Continuous</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HDF</a:t>
                      </a:r>
                      <a:endParaRPr>
                        <a:solidFill>
                          <a:schemeClr val="dk1"/>
                        </a:solidFill>
                        <a:latin typeface="Average"/>
                        <a:ea typeface="Average"/>
                        <a:cs typeface="Average"/>
                        <a:sym typeface="Average"/>
                      </a:endParaRPr>
                    </a:p>
                  </a:txBody>
                  <a:tcPr marT="91425" marB="91425" marR="91425" marL="91425">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Integer</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Process temperature</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Continuous</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PWF</a:t>
                      </a:r>
                      <a:endParaRPr>
                        <a:solidFill>
                          <a:schemeClr val="dk1"/>
                        </a:solidFill>
                        <a:latin typeface="Average"/>
                        <a:ea typeface="Average"/>
                        <a:cs typeface="Average"/>
                        <a:sym typeface="Average"/>
                      </a:endParaRPr>
                    </a:p>
                  </a:txBody>
                  <a:tcPr marT="91425" marB="91425" marR="91425" marL="91425">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Integer</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Rotational speed</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Integer</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OSF</a:t>
                      </a:r>
                      <a:endParaRPr>
                        <a:solidFill>
                          <a:schemeClr val="dk1"/>
                        </a:solidFill>
                        <a:latin typeface="Average"/>
                        <a:ea typeface="Average"/>
                        <a:cs typeface="Average"/>
                        <a:sym typeface="Average"/>
                      </a:endParaRPr>
                    </a:p>
                  </a:txBody>
                  <a:tcPr marT="91425" marB="91425" marR="91425" marL="91425">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Integer</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Torque</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Continuous</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RNF</a:t>
                      </a:r>
                      <a:endParaRPr>
                        <a:solidFill>
                          <a:schemeClr val="dk1"/>
                        </a:solidFill>
                        <a:latin typeface="Average"/>
                        <a:ea typeface="Average"/>
                        <a:cs typeface="Average"/>
                        <a:sym typeface="Average"/>
                      </a:endParaRPr>
                    </a:p>
                  </a:txBody>
                  <a:tcPr marT="91425" marB="91425" marR="91425" marL="91425">
                    <a:lnL cap="flat" cmpd="sng" w="2857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Integer</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40" name="Google Shape;340;p52"/>
          <p:cNvSpPr txBox="1"/>
          <p:nvPr>
            <p:ph idx="12" type="sldNum"/>
          </p:nvPr>
        </p:nvSpPr>
        <p:spPr>
          <a:xfrm>
            <a:off x="8490250" y="4681009"/>
            <a:ext cx="548700" cy="3936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Description</a:t>
            </a:r>
            <a:endParaRPr/>
          </a:p>
        </p:txBody>
      </p:sp>
      <p:sp>
        <p:nvSpPr>
          <p:cNvPr id="346" name="Google Shape;346;p53"/>
          <p:cNvSpPr txBox="1"/>
          <p:nvPr>
            <p:ph idx="1" type="body"/>
          </p:nvPr>
        </p:nvSpPr>
        <p:spPr>
          <a:xfrm>
            <a:off x="311700" y="1152475"/>
            <a:ext cx="8520600" cy="379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770"/>
              <a:buNone/>
            </a:pPr>
            <a:r>
              <a:rPr b="1" lang="en" sz="1360">
                <a:solidFill>
                  <a:schemeClr val="dk1"/>
                </a:solidFill>
              </a:rPr>
              <a:t>UID</a:t>
            </a:r>
            <a:r>
              <a:rPr lang="en" sz="1360">
                <a:solidFill>
                  <a:schemeClr val="dk1"/>
                </a:solidFill>
              </a:rPr>
              <a:t>: unique identifier ranging from 1 to 10000</a:t>
            </a:r>
            <a:endParaRPr sz="1360">
              <a:solidFill>
                <a:schemeClr val="dk1"/>
              </a:solidFill>
            </a:endParaRPr>
          </a:p>
          <a:p>
            <a:pPr indent="0" lvl="0" marL="0" rtl="0" algn="just">
              <a:lnSpc>
                <a:spcPct val="100000"/>
              </a:lnSpc>
              <a:spcBef>
                <a:spcPts val="1200"/>
              </a:spcBef>
              <a:spcAft>
                <a:spcPts val="0"/>
              </a:spcAft>
              <a:buSzPts val="770"/>
              <a:buNone/>
            </a:pPr>
            <a:r>
              <a:rPr b="1" lang="en" sz="1360">
                <a:solidFill>
                  <a:schemeClr val="dk1"/>
                </a:solidFill>
              </a:rPr>
              <a:t>product ID</a:t>
            </a:r>
            <a:r>
              <a:rPr lang="en" sz="1360">
                <a:solidFill>
                  <a:schemeClr val="dk1"/>
                </a:solidFill>
              </a:rPr>
              <a:t>: consisting of a letter L, M, or H for low (50% of all products), medium (30%) and high (20%) as product quality variants and a variant-specific serial number</a:t>
            </a:r>
            <a:endParaRPr sz="1360">
              <a:solidFill>
                <a:schemeClr val="dk1"/>
              </a:solidFill>
            </a:endParaRPr>
          </a:p>
          <a:p>
            <a:pPr indent="0" lvl="0" marL="0" rtl="0" algn="just">
              <a:lnSpc>
                <a:spcPct val="100000"/>
              </a:lnSpc>
              <a:spcBef>
                <a:spcPts val="1200"/>
              </a:spcBef>
              <a:spcAft>
                <a:spcPts val="0"/>
              </a:spcAft>
              <a:buSzPts val="770"/>
              <a:buNone/>
            </a:pPr>
            <a:r>
              <a:rPr b="1" lang="en" sz="1360">
                <a:solidFill>
                  <a:schemeClr val="dk1"/>
                </a:solidFill>
              </a:rPr>
              <a:t>air temperature [K]:</a:t>
            </a:r>
            <a:r>
              <a:rPr lang="en" sz="1360">
                <a:solidFill>
                  <a:schemeClr val="dk1"/>
                </a:solidFill>
              </a:rPr>
              <a:t> generated using a random walk process later normalized to a standard deviation of 2 K around 300 K</a:t>
            </a:r>
            <a:endParaRPr sz="1360">
              <a:solidFill>
                <a:schemeClr val="dk1"/>
              </a:solidFill>
            </a:endParaRPr>
          </a:p>
          <a:p>
            <a:pPr indent="0" lvl="0" marL="0" rtl="0" algn="just">
              <a:lnSpc>
                <a:spcPct val="100000"/>
              </a:lnSpc>
              <a:spcBef>
                <a:spcPts val="1200"/>
              </a:spcBef>
              <a:spcAft>
                <a:spcPts val="0"/>
              </a:spcAft>
              <a:buSzPts val="770"/>
              <a:buNone/>
            </a:pPr>
            <a:r>
              <a:rPr b="1" lang="en" sz="1360">
                <a:solidFill>
                  <a:schemeClr val="dk1"/>
                </a:solidFill>
              </a:rPr>
              <a:t>process temperature [K]</a:t>
            </a:r>
            <a:r>
              <a:rPr lang="en" sz="1360">
                <a:solidFill>
                  <a:schemeClr val="dk1"/>
                </a:solidFill>
              </a:rPr>
              <a:t>: generated using a random walk process normalized to a standard deviation of 1 K, added to the air temperature plus 10 K.</a:t>
            </a:r>
            <a:endParaRPr sz="1360">
              <a:solidFill>
                <a:schemeClr val="dk1"/>
              </a:solidFill>
            </a:endParaRPr>
          </a:p>
          <a:p>
            <a:pPr indent="0" lvl="0" marL="0" rtl="0" algn="just">
              <a:lnSpc>
                <a:spcPct val="100000"/>
              </a:lnSpc>
              <a:spcBef>
                <a:spcPts val="1200"/>
              </a:spcBef>
              <a:spcAft>
                <a:spcPts val="0"/>
              </a:spcAft>
              <a:buSzPts val="770"/>
              <a:buNone/>
            </a:pPr>
            <a:r>
              <a:rPr b="1" lang="en" sz="1360">
                <a:solidFill>
                  <a:schemeClr val="dk1"/>
                </a:solidFill>
              </a:rPr>
              <a:t>rotational speed [rpm]</a:t>
            </a:r>
            <a:r>
              <a:rPr lang="en" sz="1360">
                <a:solidFill>
                  <a:schemeClr val="dk1"/>
                </a:solidFill>
              </a:rPr>
              <a:t>: calculated from a power of 2860 W, overlaid with a normally distributed noise</a:t>
            </a:r>
            <a:endParaRPr sz="1360">
              <a:solidFill>
                <a:schemeClr val="dk1"/>
              </a:solidFill>
            </a:endParaRPr>
          </a:p>
          <a:p>
            <a:pPr indent="0" lvl="0" marL="0" rtl="0" algn="just">
              <a:lnSpc>
                <a:spcPct val="100000"/>
              </a:lnSpc>
              <a:spcBef>
                <a:spcPts val="1200"/>
              </a:spcBef>
              <a:spcAft>
                <a:spcPts val="0"/>
              </a:spcAft>
              <a:buSzPts val="770"/>
              <a:buNone/>
            </a:pPr>
            <a:r>
              <a:rPr b="1" lang="en" sz="1360">
                <a:solidFill>
                  <a:schemeClr val="dk1"/>
                </a:solidFill>
              </a:rPr>
              <a:t>torque [Nm]</a:t>
            </a:r>
            <a:r>
              <a:rPr lang="en" sz="1360">
                <a:solidFill>
                  <a:schemeClr val="dk1"/>
                </a:solidFill>
              </a:rPr>
              <a:t>: torque values are normally distributed around 40 Nm with a Ïƒ = 10 Nm and no negative values. </a:t>
            </a:r>
            <a:endParaRPr sz="1360">
              <a:solidFill>
                <a:schemeClr val="dk1"/>
              </a:solidFill>
            </a:endParaRPr>
          </a:p>
          <a:p>
            <a:pPr indent="0" lvl="0" marL="0" rtl="0" algn="just">
              <a:lnSpc>
                <a:spcPct val="100000"/>
              </a:lnSpc>
              <a:spcBef>
                <a:spcPts val="1200"/>
              </a:spcBef>
              <a:spcAft>
                <a:spcPts val="0"/>
              </a:spcAft>
              <a:buSzPts val="770"/>
              <a:buNone/>
            </a:pPr>
            <a:r>
              <a:rPr b="1" lang="en" sz="1360">
                <a:solidFill>
                  <a:schemeClr val="dk1"/>
                </a:solidFill>
              </a:rPr>
              <a:t>tool wear [min]:</a:t>
            </a:r>
            <a:r>
              <a:rPr lang="en" sz="1360">
                <a:solidFill>
                  <a:schemeClr val="dk1"/>
                </a:solidFill>
              </a:rPr>
              <a:t> The quality variants H/M/L add 5/3/2 minutes of tool wear to the used tool in the process. and a</a:t>
            </a:r>
            <a:endParaRPr sz="1360">
              <a:solidFill>
                <a:schemeClr val="dk1"/>
              </a:solidFill>
            </a:endParaRPr>
          </a:p>
          <a:p>
            <a:pPr indent="0" lvl="0" marL="0" rtl="0" algn="just">
              <a:lnSpc>
                <a:spcPct val="100000"/>
              </a:lnSpc>
              <a:spcBef>
                <a:spcPts val="1200"/>
              </a:spcBef>
              <a:spcAft>
                <a:spcPts val="1200"/>
              </a:spcAft>
              <a:buSzPts val="770"/>
              <a:buNone/>
            </a:pPr>
            <a:r>
              <a:rPr b="1" lang="en" sz="1360">
                <a:solidFill>
                  <a:schemeClr val="dk1"/>
                </a:solidFill>
              </a:rPr>
              <a:t>machine failure: </a:t>
            </a:r>
            <a:r>
              <a:rPr lang="en" sz="1360">
                <a:solidFill>
                  <a:schemeClr val="dk1"/>
                </a:solidFill>
              </a:rPr>
              <a:t>label that indicates, whether the machine has failed in this particular datapoint for any of the following failure modes are true.</a:t>
            </a:r>
            <a:endParaRPr sz="1360">
              <a:solidFill>
                <a:schemeClr val="dk1"/>
              </a:solidFill>
            </a:endParaRPr>
          </a:p>
        </p:txBody>
      </p:sp>
      <p:sp>
        <p:nvSpPr>
          <p:cNvPr id="347" name="Google Shape;347;p5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Description</a:t>
            </a:r>
            <a:endParaRPr/>
          </a:p>
        </p:txBody>
      </p:sp>
      <p:sp>
        <p:nvSpPr>
          <p:cNvPr id="353" name="Google Shape;353;p54"/>
          <p:cNvSpPr txBox="1"/>
          <p:nvPr>
            <p:ph idx="1" type="body"/>
          </p:nvPr>
        </p:nvSpPr>
        <p:spPr>
          <a:xfrm>
            <a:off x="311700" y="1152475"/>
            <a:ext cx="8520600" cy="379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360">
                <a:solidFill>
                  <a:schemeClr val="dk1"/>
                </a:solidFill>
              </a:rPr>
              <a:t>The machine failure consists of five independent failure modes</a:t>
            </a:r>
            <a:endParaRPr sz="1360">
              <a:solidFill>
                <a:schemeClr val="dk1"/>
              </a:solidFill>
            </a:endParaRPr>
          </a:p>
          <a:p>
            <a:pPr indent="0" lvl="0" marL="0" rtl="0" algn="just">
              <a:lnSpc>
                <a:spcPct val="100000"/>
              </a:lnSpc>
              <a:spcBef>
                <a:spcPts val="1200"/>
              </a:spcBef>
              <a:spcAft>
                <a:spcPts val="0"/>
              </a:spcAft>
              <a:buNone/>
            </a:pPr>
            <a:r>
              <a:rPr b="1" lang="en" sz="1360">
                <a:solidFill>
                  <a:schemeClr val="dk1"/>
                </a:solidFill>
              </a:rPr>
              <a:t>tool wear failure (TWF): </a:t>
            </a:r>
            <a:r>
              <a:rPr lang="en" sz="1360">
                <a:solidFill>
                  <a:schemeClr val="dk1"/>
                </a:solidFill>
              </a:rPr>
              <a:t>the tool will be replaced of fail at a randomly selected tool wear time between 200 â€“ 240 mins (120 times in our dataset). At this point in time, the tool is replaced 69 times, and fails 51 times (randomly assigned).</a:t>
            </a:r>
            <a:endParaRPr sz="1360">
              <a:solidFill>
                <a:schemeClr val="dk1"/>
              </a:solidFill>
            </a:endParaRPr>
          </a:p>
          <a:p>
            <a:pPr indent="0" lvl="0" marL="0" rtl="0" algn="just">
              <a:lnSpc>
                <a:spcPct val="100000"/>
              </a:lnSpc>
              <a:spcBef>
                <a:spcPts val="1200"/>
              </a:spcBef>
              <a:spcAft>
                <a:spcPts val="0"/>
              </a:spcAft>
              <a:buNone/>
            </a:pPr>
            <a:r>
              <a:rPr b="1" lang="en" sz="1360">
                <a:solidFill>
                  <a:schemeClr val="dk1"/>
                </a:solidFill>
              </a:rPr>
              <a:t>heat dissipation failure (HDF):</a:t>
            </a:r>
            <a:r>
              <a:rPr lang="en" sz="1360">
                <a:solidFill>
                  <a:schemeClr val="dk1"/>
                </a:solidFill>
              </a:rPr>
              <a:t> heat dissipation causes a process failure, if the difference between air- and process temperature is below 8.6 K and the tool rotational speed is below 1380 rpm. This is the case for 115 data points.</a:t>
            </a:r>
            <a:endParaRPr sz="1360">
              <a:solidFill>
                <a:schemeClr val="dk1"/>
              </a:solidFill>
            </a:endParaRPr>
          </a:p>
          <a:p>
            <a:pPr indent="0" lvl="0" marL="0" rtl="0" algn="just">
              <a:lnSpc>
                <a:spcPct val="100000"/>
              </a:lnSpc>
              <a:spcBef>
                <a:spcPts val="1200"/>
              </a:spcBef>
              <a:spcAft>
                <a:spcPts val="0"/>
              </a:spcAft>
              <a:buNone/>
            </a:pPr>
            <a:r>
              <a:rPr b="1" lang="en" sz="1360">
                <a:solidFill>
                  <a:schemeClr val="dk1"/>
                </a:solidFill>
              </a:rPr>
              <a:t>power failure (PWF):</a:t>
            </a:r>
            <a:r>
              <a:rPr lang="en" sz="1360">
                <a:solidFill>
                  <a:schemeClr val="dk1"/>
                </a:solidFill>
              </a:rPr>
              <a:t> the product of torque and rotational speed (in rad/s) equals the power required for the process. If this power is below 3500 W or above 9000 W, the process fails, which is the case 95 times in our dataset.</a:t>
            </a:r>
            <a:endParaRPr sz="1360">
              <a:solidFill>
                <a:schemeClr val="dk1"/>
              </a:solidFill>
            </a:endParaRPr>
          </a:p>
          <a:p>
            <a:pPr indent="0" lvl="0" marL="0" rtl="0" algn="just">
              <a:lnSpc>
                <a:spcPct val="100000"/>
              </a:lnSpc>
              <a:spcBef>
                <a:spcPts val="1200"/>
              </a:spcBef>
              <a:spcAft>
                <a:spcPts val="0"/>
              </a:spcAft>
              <a:buNone/>
            </a:pPr>
            <a:r>
              <a:rPr b="1" lang="en" sz="1360">
                <a:solidFill>
                  <a:schemeClr val="dk1"/>
                </a:solidFill>
              </a:rPr>
              <a:t>overstrain failure (OSF): </a:t>
            </a:r>
            <a:r>
              <a:rPr lang="en" sz="1360">
                <a:solidFill>
                  <a:schemeClr val="dk1"/>
                </a:solidFill>
              </a:rPr>
              <a:t>if the product of tool wear and torque exceeds 11,000 minNm for the L product variant (12,000 M, 13,000 H), the process fails due to overstrain. This is true for 98 </a:t>
            </a:r>
            <a:r>
              <a:rPr lang="en" sz="1360">
                <a:solidFill>
                  <a:schemeClr val="dk1"/>
                </a:solidFill>
              </a:rPr>
              <a:t>data points</a:t>
            </a:r>
            <a:r>
              <a:rPr lang="en" sz="1360">
                <a:solidFill>
                  <a:schemeClr val="dk1"/>
                </a:solidFill>
              </a:rPr>
              <a:t>.</a:t>
            </a:r>
            <a:endParaRPr sz="1360">
              <a:solidFill>
                <a:schemeClr val="dk1"/>
              </a:solidFill>
            </a:endParaRPr>
          </a:p>
          <a:p>
            <a:pPr indent="0" lvl="0" marL="0" rtl="0" algn="just">
              <a:lnSpc>
                <a:spcPct val="100000"/>
              </a:lnSpc>
              <a:spcBef>
                <a:spcPts val="1200"/>
              </a:spcBef>
              <a:spcAft>
                <a:spcPts val="0"/>
              </a:spcAft>
              <a:buNone/>
            </a:pPr>
            <a:r>
              <a:rPr b="1" lang="en" sz="1360">
                <a:solidFill>
                  <a:schemeClr val="dk1"/>
                </a:solidFill>
              </a:rPr>
              <a:t>random failures (RNF): </a:t>
            </a:r>
            <a:r>
              <a:rPr lang="en" sz="1360">
                <a:solidFill>
                  <a:schemeClr val="dk1"/>
                </a:solidFill>
              </a:rPr>
              <a:t>each process has a chance of 0,1 % to fail regardless of its process parameters. This is the case for only 5 </a:t>
            </a:r>
            <a:r>
              <a:rPr lang="en" sz="1360">
                <a:solidFill>
                  <a:schemeClr val="dk1"/>
                </a:solidFill>
              </a:rPr>
              <a:t>data points</a:t>
            </a:r>
            <a:r>
              <a:rPr lang="en" sz="1360">
                <a:solidFill>
                  <a:schemeClr val="dk1"/>
                </a:solidFill>
              </a:rPr>
              <a:t>, less than could be expected for 10,000 </a:t>
            </a:r>
            <a:r>
              <a:rPr lang="en" sz="1360">
                <a:solidFill>
                  <a:schemeClr val="dk1"/>
                </a:solidFill>
              </a:rPr>
              <a:t>data points</a:t>
            </a:r>
            <a:r>
              <a:rPr lang="en" sz="1360">
                <a:solidFill>
                  <a:schemeClr val="dk1"/>
                </a:solidFill>
              </a:rPr>
              <a:t> in our dataset.</a:t>
            </a:r>
            <a:endParaRPr sz="1360">
              <a:solidFill>
                <a:schemeClr val="dk1"/>
              </a:solidFill>
            </a:endParaRPr>
          </a:p>
          <a:p>
            <a:pPr indent="0" lvl="0" marL="0" rtl="0" algn="just">
              <a:lnSpc>
                <a:spcPct val="100000"/>
              </a:lnSpc>
              <a:spcBef>
                <a:spcPts val="1200"/>
              </a:spcBef>
              <a:spcAft>
                <a:spcPts val="1200"/>
              </a:spcAft>
              <a:buSzPts val="770"/>
              <a:buNone/>
            </a:pPr>
            <a:r>
              <a:t/>
            </a:r>
            <a:endParaRPr sz="1360">
              <a:solidFill>
                <a:schemeClr val="dk1"/>
              </a:solidFill>
            </a:endParaRPr>
          </a:p>
        </p:txBody>
      </p:sp>
      <p:sp>
        <p:nvSpPr>
          <p:cNvPr id="354" name="Google Shape;354;p5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Block Diagram</a:t>
            </a:r>
            <a:endParaRPr/>
          </a:p>
        </p:txBody>
      </p:sp>
      <p:pic>
        <p:nvPicPr>
          <p:cNvPr id="360" name="Google Shape;360;p55"/>
          <p:cNvPicPr preferRelativeResize="0"/>
          <p:nvPr/>
        </p:nvPicPr>
        <p:blipFill rotWithShape="1">
          <a:blip r:embed="rId3">
            <a:alphaModFix/>
          </a:blip>
          <a:srcRect b="0" l="375" r="800" t="0"/>
          <a:stretch/>
        </p:blipFill>
        <p:spPr>
          <a:xfrm>
            <a:off x="375400" y="1017725"/>
            <a:ext cx="8388301" cy="4027325"/>
          </a:xfrm>
          <a:prstGeom prst="rect">
            <a:avLst/>
          </a:prstGeom>
          <a:noFill/>
          <a:ln>
            <a:noFill/>
          </a:ln>
        </p:spPr>
      </p:pic>
      <p:sp>
        <p:nvSpPr>
          <p:cNvPr id="361" name="Google Shape;361;p5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Preprocessing</a:t>
            </a:r>
            <a:endParaRPr/>
          </a:p>
        </p:txBody>
      </p:sp>
      <p:sp>
        <p:nvSpPr>
          <p:cNvPr id="367" name="Google Shape;367;p56"/>
          <p:cNvSpPr txBox="1"/>
          <p:nvPr>
            <p:ph idx="2" type="body"/>
          </p:nvPr>
        </p:nvSpPr>
        <p:spPr>
          <a:xfrm>
            <a:off x="4939500" y="724200"/>
            <a:ext cx="3837000" cy="36951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n" sz="1360">
                <a:solidFill>
                  <a:srgbClr val="1A1A1A"/>
                </a:solidFill>
              </a:rPr>
              <a:t>Tasks carried out:</a:t>
            </a:r>
            <a:endParaRPr sz="1360">
              <a:solidFill>
                <a:srgbClr val="1A1A1A"/>
              </a:solidFill>
            </a:endParaRPr>
          </a:p>
          <a:p>
            <a:pPr indent="-314960" lvl="0" marL="457200" rtl="0" algn="just">
              <a:lnSpc>
                <a:spcPct val="100000"/>
              </a:lnSpc>
              <a:spcBef>
                <a:spcPts val="1200"/>
              </a:spcBef>
              <a:spcAft>
                <a:spcPts val="0"/>
              </a:spcAft>
              <a:buClr>
                <a:srgbClr val="1A1A1A"/>
              </a:buClr>
              <a:buSzPts val="1360"/>
              <a:buChar char="-"/>
            </a:pPr>
            <a:r>
              <a:rPr lang="en" sz="1360">
                <a:solidFill>
                  <a:srgbClr val="1A1A1A"/>
                </a:solidFill>
              </a:rPr>
              <a:t>Dropping Irrelevant Features</a:t>
            </a:r>
            <a:endParaRPr sz="1360">
              <a:solidFill>
                <a:srgbClr val="1A1A1A"/>
              </a:solidFill>
            </a:endParaRPr>
          </a:p>
          <a:p>
            <a:pPr indent="-314960" lvl="0" marL="457200" rtl="0" algn="just">
              <a:lnSpc>
                <a:spcPct val="100000"/>
              </a:lnSpc>
              <a:spcBef>
                <a:spcPts val="0"/>
              </a:spcBef>
              <a:spcAft>
                <a:spcPts val="0"/>
              </a:spcAft>
              <a:buClr>
                <a:srgbClr val="1A1A1A"/>
              </a:buClr>
              <a:buSzPts val="1360"/>
              <a:buChar char="-"/>
            </a:pPr>
            <a:r>
              <a:rPr lang="en" sz="1360">
                <a:solidFill>
                  <a:srgbClr val="1A1A1A"/>
                </a:solidFill>
              </a:rPr>
              <a:t>Feature Engineering</a:t>
            </a:r>
            <a:endParaRPr sz="1360">
              <a:solidFill>
                <a:srgbClr val="1A1A1A"/>
              </a:solidFill>
            </a:endParaRPr>
          </a:p>
          <a:p>
            <a:pPr indent="-314960" lvl="0" marL="457200" rtl="0" algn="just">
              <a:lnSpc>
                <a:spcPct val="100000"/>
              </a:lnSpc>
              <a:spcBef>
                <a:spcPts val="0"/>
              </a:spcBef>
              <a:spcAft>
                <a:spcPts val="0"/>
              </a:spcAft>
              <a:buClr>
                <a:srgbClr val="1A1A1A"/>
              </a:buClr>
              <a:buSzPts val="1360"/>
              <a:buChar char="-"/>
            </a:pPr>
            <a:r>
              <a:rPr lang="en" sz="1360">
                <a:solidFill>
                  <a:srgbClr val="1A1A1A"/>
                </a:solidFill>
              </a:rPr>
              <a:t>Standardization</a:t>
            </a:r>
            <a:endParaRPr sz="1360">
              <a:solidFill>
                <a:srgbClr val="1A1A1A"/>
              </a:solidFill>
            </a:endParaRPr>
          </a:p>
          <a:p>
            <a:pPr indent="-314960" lvl="0" marL="457200" rtl="0" algn="just">
              <a:lnSpc>
                <a:spcPct val="100000"/>
              </a:lnSpc>
              <a:spcBef>
                <a:spcPts val="0"/>
              </a:spcBef>
              <a:spcAft>
                <a:spcPts val="0"/>
              </a:spcAft>
              <a:buClr>
                <a:srgbClr val="1A1A1A"/>
              </a:buClr>
              <a:buSzPts val="1360"/>
              <a:buChar char="-"/>
            </a:pPr>
            <a:r>
              <a:rPr lang="en" sz="1360">
                <a:solidFill>
                  <a:srgbClr val="1A1A1A"/>
                </a:solidFill>
              </a:rPr>
              <a:t>Label Encoding</a:t>
            </a:r>
            <a:endParaRPr sz="1360">
              <a:solidFill>
                <a:srgbClr val="1A1A1A"/>
              </a:solidFill>
            </a:endParaRPr>
          </a:p>
          <a:p>
            <a:pPr indent="-314960" lvl="0" marL="457200" rtl="0" algn="just">
              <a:lnSpc>
                <a:spcPct val="100000"/>
              </a:lnSpc>
              <a:spcBef>
                <a:spcPts val="0"/>
              </a:spcBef>
              <a:spcAft>
                <a:spcPts val="0"/>
              </a:spcAft>
              <a:buClr>
                <a:srgbClr val="1A1A1A"/>
              </a:buClr>
              <a:buSzPts val="1360"/>
              <a:buChar char="-"/>
            </a:pPr>
            <a:r>
              <a:rPr lang="en" sz="1360">
                <a:solidFill>
                  <a:srgbClr val="1A1A1A"/>
                </a:solidFill>
              </a:rPr>
              <a:t>Train - Test Splitting</a:t>
            </a:r>
            <a:endParaRPr sz="1360">
              <a:solidFill>
                <a:srgbClr val="1A1A1A"/>
              </a:solidFill>
            </a:endParaRPr>
          </a:p>
          <a:p>
            <a:pPr indent="-314960" lvl="0" marL="457200" rtl="0" algn="just">
              <a:lnSpc>
                <a:spcPct val="100000"/>
              </a:lnSpc>
              <a:spcBef>
                <a:spcPts val="0"/>
              </a:spcBef>
              <a:spcAft>
                <a:spcPts val="0"/>
              </a:spcAft>
              <a:buClr>
                <a:srgbClr val="1A1A1A"/>
              </a:buClr>
              <a:buSzPts val="1360"/>
              <a:buChar char="-"/>
            </a:pPr>
            <a:r>
              <a:rPr lang="en" sz="1360">
                <a:solidFill>
                  <a:srgbClr val="1A1A1A"/>
                </a:solidFill>
              </a:rPr>
              <a:t>Saving Files</a:t>
            </a:r>
            <a:endParaRPr sz="1360">
              <a:solidFill>
                <a:srgbClr val="1A1A1A"/>
              </a:solidFill>
            </a:endParaRPr>
          </a:p>
          <a:p>
            <a:pPr indent="0" lvl="0" marL="0" rtl="0" algn="just">
              <a:lnSpc>
                <a:spcPct val="100000"/>
              </a:lnSpc>
              <a:spcBef>
                <a:spcPts val="1200"/>
              </a:spcBef>
              <a:spcAft>
                <a:spcPts val="1200"/>
              </a:spcAft>
              <a:buSzPts val="770"/>
              <a:buNone/>
            </a:pPr>
            <a:r>
              <a:t/>
            </a:r>
            <a:endParaRPr sz="1360">
              <a:solidFill>
                <a:srgbClr val="1A1A1A"/>
              </a:solidFill>
            </a:endParaRPr>
          </a:p>
        </p:txBody>
      </p:sp>
      <p:sp>
        <p:nvSpPr>
          <p:cNvPr id="368" name="Google Shape;368;p5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Dropping </a:t>
            </a:r>
            <a:r>
              <a:rPr lang="en"/>
              <a:t>Irrelevant</a:t>
            </a:r>
            <a:r>
              <a:rPr lang="en"/>
              <a:t> Features</a:t>
            </a:r>
            <a:endParaRPr/>
          </a:p>
        </p:txBody>
      </p:sp>
      <p:sp>
        <p:nvSpPr>
          <p:cNvPr id="374" name="Google Shape;374;p57"/>
          <p:cNvSpPr txBox="1"/>
          <p:nvPr>
            <p:ph idx="1" type="body"/>
          </p:nvPr>
        </p:nvSpPr>
        <p:spPr>
          <a:xfrm>
            <a:off x="311700" y="1152475"/>
            <a:ext cx="8520600" cy="3795000"/>
          </a:xfrm>
          <a:prstGeom prst="rect">
            <a:avLst/>
          </a:prstGeom>
        </p:spPr>
        <p:txBody>
          <a:bodyPr anchorCtr="0" anchor="t" bIns="91425" lIns="91425" spcFirstLastPara="1" rIns="91425" wrap="square" tIns="91425">
            <a:noAutofit/>
          </a:bodyPr>
          <a:lstStyle/>
          <a:p>
            <a:pPr indent="-327660" lvl="0" marL="457200" rtl="0" algn="just">
              <a:lnSpc>
                <a:spcPct val="100000"/>
              </a:lnSpc>
              <a:spcBef>
                <a:spcPts val="0"/>
              </a:spcBef>
              <a:spcAft>
                <a:spcPts val="0"/>
              </a:spcAft>
              <a:buClr>
                <a:schemeClr val="dk1"/>
              </a:buClr>
              <a:buSzPts val="1560"/>
              <a:buChar char="-"/>
            </a:pPr>
            <a:r>
              <a:rPr lang="en" sz="1560">
                <a:solidFill>
                  <a:schemeClr val="dk1"/>
                </a:solidFill>
              </a:rPr>
              <a:t>UID</a:t>
            </a:r>
            <a:r>
              <a:rPr lang="en" sz="1560">
                <a:solidFill>
                  <a:schemeClr val="dk1"/>
                </a:solidFill>
              </a:rPr>
              <a:t> </a:t>
            </a:r>
            <a:r>
              <a:rPr lang="en" sz="1560">
                <a:solidFill>
                  <a:schemeClr val="dk1"/>
                </a:solidFill>
              </a:rPr>
              <a:t>is an identifier which does not add value to the model hence it can be dropped. </a:t>
            </a:r>
            <a:endParaRPr sz="1560">
              <a:solidFill>
                <a:schemeClr val="dk1"/>
              </a:solidFill>
            </a:endParaRPr>
          </a:p>
          <a:p>
            <a:pPr indent="0" lvl="0" marL="457200" rtl="0" algn="just">
              <a:lnSpc>
                <a:spcPct val="100000"/>
              </a:lnSpc>
              <a:spcBef>
                <a:spcPts val="1200"/>
              </a:spcBef>
              <a:spcAft>
                <a:spcPts val="0"/>
              </a:spcAft>
              <a:buNone/>
            </a:pPr>
            <a:r>
              <a:t/>
            </a:r>
            <a:endParaRPr sz="1560">
              <a:solidFill>
                <a:schemeClr val="dk1"/>
              </a:solidFill>
            </a:endParaRPr>
          </a:p>
          <a:p>
            <a:pPr indent="-327660" lvl="0" marL="457200" rtl="0" algn="just">
              <a:lnSpc>
                <a:spcPct val="100000"/>
              </a:lnSpc>
              <a:spcBef>
                <a:spcPts val="1200"/>
              </a:spcBef>
              <a:spcAft>
                <a:spcPts val="0"/>
              </a:spcAft>
              <a:buClr>
                <a:schemeClr val="dk1"/>
              </a:buClr>
              <a:buSzPts val="1560"/>
              <a:buChar char="-"/>
            </a:pPr>
            <a:r>
              <a:rPr lang="en" sz="1560">
                <a:solidFill>
                  <a:schemeClr val="dk1"/>
                </a:solidFill>
              </a:rPr>
              <a:t>Similarly Product ID can be dropped too. </a:t>
            </a:r>
            <a:endParaRPr sz="1560">
              <a:solidFill>
                <a:schemeClr val="dk1"/>
              </a:solidFill>
            </a:endParaRPr>
          </a:p>
          <a:p>
            <a:pPr indent="0" lvl="0" marL="457200" rtl="0" algn="just">
              <a:lnSpc>
                <a:spcPct val="100000"/>
              </a:lnSpc>
              <a:spcBef>
                <a:spcPts val="1200"/>
              </a:spcBef>
              <a:spcAft>
                <a:spcPts val="0"/>
              </a:spcAft>
              <a:buNone/>
            </a:pPr>
            <a:r>
              <a:t/>
            </a:r>
            <a:endParaRPr sz="1560">
              <a:solidFill>
                <a:schemeClr val="dk1"/>
              </a:solidFill>
            </a:endParaRPr>
          </a:p>
          <a:p>
            <a:pPr indent="-327660" lvl="0" marL="457200" rtl="0" algn="just">
              <a:lnSpc>
                <a:spcPct val="100000"/>
              </a:lnSpc>
              <a:spcBef>
                <a:spcPts val="1200"/>
              </a:spcBef>
              <a:spcAft>
                <a:spcPts val="0"/>
              </a:spcAft>
              <a:buClr>
                <a:schemeClr val="dk1"/>
              </a:buClr>
              <a:buSzPts val="1560"/>
              <a:buChar char="-"/>
            </a:pPr>
            <a:r>
              <a:rPr lang="en" sz="1560">
                <a:solidFill>
                  <a:schemeClr val="dk1"/>
                </a:solidFill>
              </a:rPr>
              <a:t>Machine failure is a redundant feature since if any one of the failure mode is 1 (yes), it will be set to 1</a:t>
            </a:r>
            <a:endParaRPr sz="1560">
              <a:solidFill>
                <a:schemeClr val="dk1"/>
              </a:solidFill>
            </a:endParaRPr>
          </a:p>
        </p:txBody>
      </p:sp>
      <p:sp>
        <p:nvSpPr>
          <p:cNvPr id="375" name="Google Shape;375;p5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sp>
        <p:nvSpPr>
          <p:cNvPr id="381" name="Google Shape;381;p5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AutoNum type="arabicPeriod"/>
            </a:pPr>
            <a:r>
              <a:rPr lang="en">
                <a:solidFill>
                  <a:schemeClr val="dk1"/>
                </a:solidFill>
              </a:rPr>
              <a:t>Adding New Class:</a:t>
            </a:r>
            <a:endParaRPr>
              <a:solidFill>
                <a:schemeClr val="dk1"/>
              </a:solidFill>
            </a:endParaRPr>
          </a:p>
          <a:p>
            <a:pPr indent="0" lvl="0" marL="0" rtl="0" algn="l">
              <a:spcBef>
                <a:spcPts val="1200"/>
              </a:spcBef>
              <a:spcAft>
                <a:spcPts val="0"/>
              </a:spcAft>
              <a:buNone/>
            </a:pPr>
            <a:r>
              <a:rPr lang="en">
                <a:solidFill>
                  <a:schemeClr val="dk1"/>
                </a:solidFill>
              </a:rPr>
              <a:t>          “About To Fail”</a:t>
            </a:r>
            <a:endParaRPr>
              <a:solidFill>
                <a:schemeClr val="dk1"/>
              </a:solidFill>
            </a:endParaRPr>
          </a:p>
          <a:p>
            <a:pPr indent="-317500" lvl="0" marL="457200" rtl="0" algn="l">
              <a:spcBef>
                <a:spcPts val="1200"/>
              </a:spcBef>
              <a:spcAft>
                <a:spcPts val="0"/>
              </a:spcAft>
              <a:buClr>
                <a:schemeClr val="dk1"/>
              </a:buClr>
              <a:buSzPts val="1400"/>
              <a:buChar char="-"/>
            </a:pPr>
            <a:r>
              <a:rPr lang="en">
                <a:solidFill>
                  <a:schemeClr val="dk1"/>
                </a:solidFill>
              </a:rPr>
              <a:t>Based on threshold</a:t>
            </a:r>
            <a:endParaRPr>
              <a:solidFill>
                <a:schemeClr val="dk1"/>
              </a:solidFill>
            </a:endParaRPr>
          </a:p>
          <a:p>
            <a:pPr indent="0" lvl="0" marL="0" rtl="0" algn="l">
              <a:spcBef>
                <a:spcPts val="1200"/>
              </a:spcBef>
              <a:spcAft>
                <a:spcPts val="0"/>
              </a:spcAft>
              <a:buNone/>
            </a:pPr>
            <a:r>
              <a:rPr lang="en" sz="1000">
                <a:solidFill>
                  <a:schemeClr val="dk1"/>
                </a:solidFill>
                <a:latin typeface="Source Code Pro"/>
                <a:ea typeface="Source Code Pro"/>
                <a:cs typeface="Source Code Pro"/>
                <a:sym typeface="Source Code Pro"/>
              </a:rPr>
              <a:t>(275 &lt;= row['Air temperature [K]'] &lt;= 295) or</a:t>
            </a:r>
            <a:endParaRPr sz="10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rPr lang="en" sz="1000">
                <a:solidFill>
                  <a:schemeClr val="dk1"/>
                </a:solidFill>
                <a:latin typeface="Source Code Pro"/>
                <a:ea typeface="Source Code Pro"/>
                <a:cs typeface="Source Code Pro"/>
                <a:sym typeface="Source Code Pro"/>
              </a:rPr>
              <a:t>(275 &lt;= row['Process temperature [K]'] &lt;= 305) or</a:t>
            </a:r>
            <a:endParaRPr sz="10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rPr lang="en" sz="1000">
                <a:solidFill>
                  <a:schemeClr val="dk1"/>
                </a:solidFill>
                <a:latin typeface="Source Code Pro"/>
                <a:ea typeface="Source Code Pro"/>
                <a:cs typeface="Source Code Pro"/>
                <a:sym typeface="Source Code Pro"/>
              </a:rPr>
              <a:t>(900 &lt;= row['Rotational speed [rpm]'] &lt;= 1200) or</a:t>
            </a:r>
            <a:endParaRPr sz="10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rPr lang="en" sz="1000">
                <a:solidFill>
                  <a:schemeClr val="dk1"/>
                </a:solidFill>
                <a:latin typeface="Source Code Pro"/>
                <a:ea typeface="Source Code Pro"/>
                <a:cs typeface="Source Code Pro"/>
                <a:sym typeface="Source Code Pro"/>
              </a:rPr>
              <a:t>(2 &lt;= row['Torque [Nm]'] &lt;= 3) or</a:t>
            </a:r>
            <a:endParaRPr sz="10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rPr lang="en" sz="1000">
                <a:solidFill>
                  <a:schemeClr val="dk1"/>
                </a:solidFill>
                <a:latin typeface="Source Code Pro"/>
                <a:ea typeface="Source Code Pro"/>
                <a:cs typeface="Source Code Pro"/>
                <a:sym typeface="Source Code Pro"/>
              </a:rPr>
              <a:t>(row['Tool wear [min]'] &gt; 250)</a:t>
            </a:r>
            <a:endParaRPr sz="1000">
              <a:solidFill>
                <a:schemeClr val="dk1"/>
              </a:solidFill>
              <a:latin typeface="Source Code Pro"/>
              <a:ea typeface="Source Code Pro"/>
              <a:cs typeface="Source Code Pro"/>
              <a:sym typeface="Source Code Pro"/>
            </a:endParaRPr>
          </a:p>
          <a:p>
            <a:pPr indent="0" lvl="0" marL="0" rtl="0" algn="l">
              <a:spcBef>
                <a:spcPts val="1200"/>
              </a:spcBef>
              <a:spcAft>
                <a:spcPts val="1200"/>
              </a:spcAft>
              <a:buNone/>
            </a:pPr>
            <a:r>
              <a:t/>
            </a:r>
            <a:endParaRPr>
              <a:solidFill>
                <a:schemeClr val="dk1"/>
              </a:solidFill>
            </a:endParaRPr>
          </a:p>
        </p:txBody>
      </p:sp>
      <p:sp>
        <p:nvSpPr>
          <p:cNvPr id="382" name="Google Shape;382;p5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2. 	Instead of having 6 sparse features construct, one dense feature: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383" name="Google Shape;383;p58"/>
          <p:cNvPicPr preferRelativeResize="0"/>
          <p:nvPr/>
        </p:nvPicPr>
        <p:blipFill>
          <a:blip r:embed="rId3">
            <a:alphaModFix/>
          </a:blip>
          <a:stretch>
            <a:fillRect/>
          </a:stretch>
        </p:blipFill>
        <p:spPr>
          <a:xfrm>
            <a:off x="4832400" y="1923325"/>
            <a:ext cx="3276600" cy="2114550"/>
          </a:xfrm>
          <a:prstGeom prst="rect">
            <a:avLst/>
          </a:prstGeom>
          <a:noFill/>
          <a:ln>
            <a:noFill/>
          </a:ln>
        </p:spPr>
      </p:pic>
      <p:pic>
        <p:nvPicPr>
          <p:cNvPr id="384" name="Google Shape;384;p58"/>
          <p:cNvPicPr preferRelativeResize="0"/>
          <p:nvPr/>
        </p:nvPicPr>
        <p:blipFill>
          <a:blip r:embed="rId4">
            <a:alphaModFix/>
          </a:blip>
          <a:stretch>
            <a:fillRect/>
          </a:stretch>
        </p:blipFill>
        <p:spPr>
          <a:xfrm>
            <a:off x="8230075" y="1923325"/>
            <a:ext cx="913916" cy="2114550"/>
          </a:xfrm>
          <a:prstGeom prst="rect">
            <a:avLst/>
          </a:prstGeom>
          <a:noFill/>
          <a:ln>
            <a:noFill/>
          </a:ln>
        </p:spPr>
      </p:pic>
      <p:sp>
        <p:nvSpPr>
          <p:cNvPr id="385" name="Google Shape;385;p5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Standardization and Label Encoding</a:t>
            </a:r>
            <a:endParaRPr/>
          </a:p>
        </p:txBody>
      </p:sp>
      <p:sp>
        <p:nvSpPr>
          <p:cNvPr id="391" name="Google Shape;391;p59"/>
          <p:cNvSpPr txBox="1"/>
          <p:nvPr>
            <p:ph idx="1" type="body"/>
          </p:nvPr>
        </p:nvSpPr>
        <p:spPr>
          <a:xfrm>
            <a:off x="311700" y="1152475"/>
            <a:ext cx="8520600" cy="3795000"/>
          </a:xfrm>
          <a:prstGeom prst="rect">
            <a:avLst/>
          </a:prstGeom>
        </p:spPr>
        <p:txBody>
          <a:bodyPr anchorCtr="0" anchor="t" bIns="91425" lIns="91425" spcFirstLastPara="1" rIns="91425" wrap="square" tIns="91425">
            <a:noAutofit/>
          </a:bodyPr>
          <a:lstStyle/>
          <a:p>
            <a:pPr indent="-334010" lvl="0" marL="457200" rtl="0" algn="just">
              <a:lnSpc>
                <a:spcPct val="100000"/>
              </a:lnSpc>
              <a:spcBef>
                <a:spcPts val="0"/>
              </a:spcBef>
              <a:spcAft>
                <a:spcPts val="0"/>
              </a:spcAft>
              <a:buClr>
                <a:schemeClr val="dk1"/>
              </a:buClr>
              <a:buSzPts val="1660"/>
              <a:buChar char="-"/>
            </a:pPr>
            <a:r>
              <a:rPr lang="en" sz="1660">
                <a:solidFill>
                  <a:schemeClr val="dk1"/>
                </a:solidFill>
              </a:rPr>
              <a:t>Standard Scaling to bring features on same scale</a:t>
            </a:r>
            <a:endParaRPr sz="1660">
              <a:solidFill>
                <a:schemeClr val="dk1"/>
              </a:solidFill>
            </a:endParaRPr>
          </a:p>
          <a:p>
            <a:pPr indent="0" lvl="0" marL="0" rtl="0" algn="just">
              <a:lnSpc>
                <a:spcPct val="100000"/>
              </a:lnSpc>
              <a:spcBef>
                <a:spcPts val="1200"/>
              </a:spcBef>
              <a:spcAft>
                <a:spcPts val="0"/>
              </a:spcAft>
              <a:buNone/>
            </a:pPr>
            <a:r>
              <a:t/>
            </a:r>
            <a:endParaRPr sz="1660">
              <a:solidFill>
                <a:schemeClr val="dk1"/>
              </a:solidFill>
            </a:endParaRPr>
          </a:p>
          <a:p>
            <a:pPr indent="-334010" lvl="0" marL="457200" rtl="0" algn="just">
              <a:lnSpc>
                <a:spcPct val="100000"/>
              </a:lnSpc>
              <a:spcBef>
                <a:spcPts val="1200"/>
              </a:spcBef>
              <a:spcAft>
                <a:spcPts val="0"/>
              </a:spcAft>
              <a:buClr>
                <a:schemeClr val="dk1"/>
              </a:buClr>
              <a:buSzPts val="1660"/>
              <a:buChar char="-"/>
            </a:pPr>
            <a:r>
              <a:rPr lang="en" sz="1660">
                <a:solidFill>
                  <a:schemeClr val="dk1"/>
                </a:solidFill>
              </a:rPr>
              <a:t>Label Encoding all the categorical features</a:t>
            </a:r>
            <a:endParaRPr sz="1660">
              <a:solidFill>
                <a:schemeClr val="dk1"/>
              </a:solidFill>
            </a:endParaRPr>
          </a:p>
          <a:p>
            <a:pPr indent="0" lvl="0" marL="0" rtl="0" algn="just">
              <a:lnSpc>
                <a:spcPct val="100000"/>
              </a:lnSpc>
              <a:spcBef>
                <a:spcPts val="1200"/>
              </a:spcBef>
              <a:spcAft>
                <a:spcPts val="0"/>
              </a:spcAft>
              <a:buNone/>
            </a:pPr>
            <a:r>
              <a:t/>
            </a:r>
            <a:endParaRPr sz="1660">
              <a:solidFill>
                <a:schemeClr val="dk1"/>
              </a:solidFill>
            </a:endParaRPr>
          </a:p>
          <a:p>
            <a:pPr indent="-334010" lvl="0" marL="457200" rtl="0" algn="just">
              <a:lnSpc>
                <a:spcPct val="100000"/>
              </a:lnSpc>
              <a:spcBef>
                <a:spcPts val="1200"/>
              </a:spcBef>
              <a:spcAft>
                <a:spcPts val="0"/>
              </a:spcAft>
              <a:buClr>
                <a:schemeClr val="dk1"/>
              </a:buClr>
              <a:buSzPts val="1660"/>
              <a:buChar char="-"/>
            </a:pPr>
            <a:r>
              <a:rPr lang="en" sz="1660">
                <a:solidFill>
                  <a:schemeClr val="dk1"/>
                </a:solidFill>
              </a:rPr>
              <a:t>Train - Test Split:  70% - 30%</a:t>
            </a:r>
            <a:endParaRPr sz="1660">
              <a:solidFill>
                <a:schemeClr val="dk1"/>
              </a:solidFill>
            </a:endParaRPr>
          </a:p>
        </p:txBody>
      </p:sp>
      <p:sp>
        <p:nvSpPr>
          <p:cNvPr id="392" name="Google Shape;392;p5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209" name="Google Shape;209;p33"/>
          <p:cNvSpPr txBox="1"/>
          <p:nvPr>
            <p:ph idx="1" type="body"/>
          </p:nvPr>
        </p:nvSpPr>
        <p:spPr>
          <a:xfrm>
            <a:off x="727650" y="1265550"/>
            <a:ext cx="7688700" cy="379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solidFill>
                  <a:schemeClr val="dk1"/>
                </a:solidFill>
              </a:rPr>
              <a:t>Definition: </a:t>
            </a:r>
            <a:r>
              <a:rPr lang="en" sz="1600">
                <a:solidFill>
                  <a:schemeClr val="dk1"/>
                </a:solidFill>
              </a:rPr>
              <a:t> </a:t>
            </a:r>
            <a:r>
              <a:rPr lang="en" sz="1600">
                <a:solidFill>
                  <a:schemeClr val="dk1"/>
                </a:solidFill>
              </a:rPr>
              <a:t>Leveraging </a:t>
            </a:r>
            <a:r>
              <a:rPr lang="en" sz="1600">
                <a:solidFill>
                  <a:schemeClr val="dk1"/>
                </a:solidFill>
              </a:rPr>
              <a:t>data science and machine learning </a:t>
            </a:r>
            <a:r>
              <a:rPr lang="en" sz="1600">
                <a:solidFill>
                  <a:schemeClr val="dk1"/>
                </a:solidFill>
              </a:rPr>
              <a:t>to anticipate equipment failures before they occur, optimizing maintenance schedules and boosting operational efficiency.</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200"/>
              </a:spcBef>
              <a:spcAft>
                <a:spcPts val="0"/>
              </a:spcAft>
              <a:buNone/>
            </a:pPr>
            <a:r>
              <a:rPr b="1" lang="en" sz="1600">
                <a:solidFill>
                  <a:schemeClr val="dk1"/>
                </a:solidFill>
              </a:rPr>
              <a:t>Role of LLMs: </a:t>
            </a:r>
            <a:r>
              <a:rPr lang="en" sz="1600">
                <a:solidFill>
                  <a:schemeClr val="dk1"/>
                </a:solidFill>
              </a:rPr>
              <a:t>Automate diagnostic report generation, analyze vast data, and provide actionable insights to drive informed decisions.</a:t>
            </a:r>
            <a:endParaRPr sz="1600">
              <a:solidFill>
                <a:schemeClr val="dk1"/>
              </a:solidFill>
            </a:endParaRPr>
          </a:p>
          <a:p>
            <a:pPr indent="0" lvl="0" marL="0" rtl="0" algn="just">
              <a:spcBef>
                <a:spcPts val="1200"/>
              </a:spcBef>
              <a:spcAft>
                <a:spcPts val="0"/>
              </a:spcAft>
              <a:buNone/>
            </a:pPr>
            <a:r>
              <a:t/>
            </a:r>
            <a:endParaRPr sz="1600">
              <a:solidFill>
                <a:schemeClr val="dk1"/>
              </a:solidFill>
            </a:endParaRPr>
          </a:p>
          <a:p>
            <a:pPr indent="0" lvl="0" marL="0" rtl="0" algn="just">
              <a:spcBef>
                <a:spcPts val="1200"/>
              </a:spcBef>
              <a:spcAft>
                <a:spcPts val="1200"/>
              </a:spcAft>
              <a:buNone/>
            </a:pPr>
            <a:r>
              <a:rPr b="1" lang="en" sz="1600">
                <a:solidFill>
                  <a:schemeClr val="dk1"/>
                </a:solidFill>
              </a:rPr>
              <a:t>Significance: </a:t>
            </a:r>
            <a:r>
              <a:rPr lang="en" sz="1600">
                <a:solidFill>
                  <a:schemeClr val="dk1"/>
                </a:solidFill>
              </a:rPr>
              <a:t>Reducing unexpected breakdowns, minimizing maintenance costs, and enhancing reporting accuracy and speed. Optimizing resource allocation and elevating equipment reliability across industries.</a:t>
            </a:r>
            <a:endParaRPr sz="1600">
              <a:solidFill>
                <a:schemeClr val="dk1"/>
              </a:solidFill>
            </a:endParaRPr>
          </a:p>
        </p:txBody>
      </p:sp>
      <p:sp>
        <p:nvSpPr>
          <p:cNvPr id="210" name="Google Shape;210;p3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Visualization</a:t>
            </a:r>
            <a:endParaRPr/>
          </a:p>
        </p:txBody>
      </p:sp>
      <p:pic>
        <p:nvPicPr>
          <p:cNvPr id="398" name="Google Shape;398;p60"/>
          <p:cNvPicPr preferRelativeResize="0"/>
          <p:nvPr/>
        </p:nvPicPr>
        <p:blipFill>
          <a:blip r:embed="rId3">
            <a:alphaModFix/>
          </a:blip>
          <a:stretch>
            <a:fillRect/>
          </a:stretch>
        </p:blipFill>
        <p:spPr>
          <a:xfrm rot="-5400000">
            <a:off x="4266250" y="282550"/>
            <a:ext cx="5154700" cy="4578400"/>
          </a:xfrm>
          <a:prstGeom prst="rect">
            <a:avLst/>
          </a:prstGeom>
          <a:noFill/>
          <a:ln>
            <a:noFill/>
          </a:ln>
        </p:spPr>
      </p:pic>
      <p:sp>
        <p:nvSpPr>
          <p:cNvPr id="399" name="Google Shape;399;p6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idx="1" type="body"/>
          </p:nvPr>
        </p:nvSpPr>
        <p:spPr>
          <a:xfrm>
            <a:off x="5529175" y="2240788"/>
            <a:ext cx="29040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Highly </a:t>
            </a:r>
            <a:r>
              <a:rPr b="1" lang="en"/>
              <a:t>Imbalanced</a:t>
            </a:r>
            <a:r>
              <a:rPr b="1" lang="en"/>
              <a:t> Data</a:t>
            </a:r>
            <a:endParaRPr b="1"/>
          </a:p>
        </p:txBody>
      </p:sp>
      <p:pic>
        <p:nvPicPr>
          <p:cNvPr id="405" name="Google Shape;405;p61"/>
          <p:cNvPicPr preferRelativeResize="0"/>
          <p:nvPr/>
        </p:nvPicPr>
        <p:blipFill>
          <a:blip r:embed="rId3">
            <a:alphaModFix/>
          </a:blip>
          <a:stretch>
            <a:fillRect/>
          </a:stretch>
        </p:blipFill>
        <p:spPr>
          <a:xfrm>
            <a:off x="0" y="0"/>
            <a:ext cx="4956459" cy="5143500"/>
          </a:xfrm>
          <a:prstGeom prst="rect">
            <a:avLst/>
          </a:prstGeom>
          <a:noFill/>
          <a:ln>
            <a:noFill/>
          </a:ln>
        </p:spPr>
      </p:pic>
      <p:sp>
        <p:nvSpPr>
          <p:cNvPr id="406" name="Google Shape;406;p6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Any dataset of Predictive </a:t>
            </a:r>
            <a:r>
              <a:rPr lang="en">
                <a:solidFill>
                  <a:schemeClr val="dk1"/>
                </a:solidFill>
              </a:rPr>
              <a:t>Maintenance</a:t>
            </a:r>
            <a:r>
              <a:rPr lang="en">
                <a:solidFill>
                  <a:schemeClr val="dk1"/>
                </a:solidFill>
              </a:rPr>
              <a:t> will have a </a:t>
            </a:r>
            <a:r>
              <a:rPr b="1" lang="en">
                <a:solidFill>
                  <a:schemeClr val="dk1"/>
                </a:solidFill>
              </a:rPr>
              <a:t>N</a:t>
            </a:r>
            <a:r>
              <a:rPr b="1" lang="en">
                <a:solidFill>
                  <a:schemeClr val="dk1"/>
                </a:solidFill>
              </a:rPr>
              <a:t>atural</a:t>
            </a:r>
            <a:r>
              <a:rPr b="1" lang="en">
                <a:solidFill>
                  <a:schemeClr val="dk1"/>
                </a:solidFill>
              </a:rPr>
              <a:t> Imbalance</a:t>
            </a:r>
            <a:r>
              <a:rPr lang="en">
                <a:solidFill>
                  <a:schemeClr val="dk1"/>
                </a:solidFill>
              </a:rPr>
              <a:t> because the </a:t>
            </a:r>
            <a:r>
              <a:rPr lang="en">
                <a:solidFill>
                  <a:schemeClr val="dk1"/>
                </a:solidFill>
              </a:rPr>
              <a:t>occurrence</a:t>
            </a:r>
            <a:r>
              <a:rPr lang="en">
                <a:solidFill>
                  <a:schemeClr val="dk1"/>
                </a:solidFill>
              </a:rPr>
              <a:t> of </a:t>
            </a:r>
            <a:r>
              <a:rPr lang="en">
                <a:solidFill>
                  <a:schemeClr val="dk1"/>
                </a:solidFill>
              </a:rPr>
              <a:t>failure</a:t>
            </a:r>
            <a:r>
              <a:rPr lang="en">
                <a:solidFill>
                  <a:schemeClr val="dk1"/>
                </a:solidFill>
              </a:rPr>
              <a:t> is very low rather than success.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Hence Accuracy cannot be a metric for evaluation because it will be biased towards </a:t>
            </a:r>
            <a:r>
              <a:rPr lang="en">
                <a:solidFill>
                  <a:schemeClr val="dk1"/>
                </a:solidFill>
              </a:rPr>
              <a:t>success</a:t>
            </a:r>
            <a:r>
              <a:rPr lang="en">
                <a:solidFill>
                  <a:schemeClr val="dk1"/>
                </a:solidFill>
              </a:rPr>
              <a:t> class.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Instead of Accuracy, we have considered metrics like </a:t>
            </a:r>
            <a:r>
              <a:rPr b="1" lang="en">
                <a:solidFill>
                  <a:schemeClr val="dk1"/>
                </a:solidFill>
              </a:rPr>
              <a:t>Precision</a:t>
            </a:r>
            <a:r>
              <a:rPr b="1" lang="en">
                <a:solidFill>
                  <a:schemeClr val="dk1"/>
                </a:solidFill>
              </a:rPr>
              <a:t> and Recall</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Precision minimizes false positives (unnecessary maintenance), while recall ensures minimal false negatives (missed failures), optimizing maintenance strategies.</a:t>
            </a:r>
            <a:endParaRPr>
              <a:solidFill>
                <a:schemeClr val="dk1"/>
              </a:solidFill>
            </a:endParaRPr>
          </a:p>
        </p:txBody>
      </p:sp>
      <p:sp>
        <p:nvSpPr>
          <p:cNvPr id="412" name="Google Shape;41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Deciding Metrics for Evaluation</a:t>
            </a:r>
            <a:endParaRPr/>
          </a:p>
        </p:txBody>
      </p:sp>
      <p:sp>
        <p:nvSpPr>
          <p:cNvPr id="413" name="Google Shape;413;p6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type="title"/>
          </p:nvPr>
        </p:nvSpPr>
        <p:spPr>
          <a:xfrm>
            <a:off x="265500" y="624325"/>
            <a:ext cx="4045200" cy="4250100"/>
          </a:xfrm>
          <a:prstGeom prst="rect">
            <a:avLst/>
          </a:prstGeom>
        </p:spPr>
        <p:txBody>
          <a:bodyPr anchorCtr="0" anchor="b" bIns="731500" lIns="91425" spcFirstLastPara="1" rIns="91425" wrap="square" tIns="91425">
            <a:normAutofit/>
          </a:bodyPr>
          <a:lstStyle/>
          <a:p>
            <a:pPr indent="-9144" lvl="0" marL="9144" rtl="0" algn="ctr">
              <a:spcBef>
                <a:spcPts val="0"/>
              </a:spcBef>
              <a:spcAft>
                <a:spcPts val="0"/>
              </a:spcAft>
              <a:buNone/>
            </a:pPr>
            <a:r>
              <a:rPr lang="en"/>
              <a:t>Supervised Machine Learning Algorithms on Imbalanced Data</a:t>
            </a:r>
            <a:endParaRPr/>
          </a:p>
        </p:txBody>
      </p:sp>
      <p:pic>
        <p:nvPicPr>
          <p:cNvPr id="419" name="Google Shape;419;p63"/>
          <p:cNvPicPr preferRelativeResize="0"/>
          <p:nvPr/>
        </p:nvPicPr>
        <p:blipFill>
          <a:blip r:embed="rId3">
            <a:alphaModFix/>
          </a:blip>
          <a:stretch>
            <a:fillRect/>
          </a:stretch>
        </p:blipFill>
        <p:spPr>
          <a:xfrm>
            <a:off x="5559675" y="1181400"/>
            <a:ext cx="2780700" cy="2780700"/>
          </a:xfrm>
          <a:prstGeom prst="rect">
            <a:avLst/>
          </a:prstGeom>
          <a:noFill/>
          <a:ln>
            <a:noFill/>
          </a:ln>
        </p:spPr>
      </p:pic>
      <p:sp>
        <p:nvSpPr>
          <p:cNvPr id="420" name="Google Shape;420;p6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Results</a:t>
            </a:r>
            <a:endParaRPr/>
          </a:p>
        </p:txBody>
      </p:sp>
      <p:pic>
        <p:nvPicPr>
          <p:cNvPr id="426" name="Google Shape;426;p64"/>
          <p:cNvPicPr preferRelativeResize="0"/>
          <p:nvPr/>
        </p:nvPicPr>
        <p:blipFill>
          <a:blip r:embed="rId3">
            <a:alphaModFix/>
          </a:blip>
          <a:stretch>
            <a:fillRect/>
          </a:stretch>
        </p:blipFill>
        <p:spPr>
          <a:xfrm>
            <a:off x="146438" y="980623"/>
            <a:ext cx="8851125" cy="4098852"/>
          </a:xfrm>
          <a:prstGeom prst="rect">
            <a:avLst/>
          </a:prstGeom>
          <a:noFill/>
          <a:ln>
            <a:noFill/>
          </a:ln>
        </p:spPr>
      </p:pic>
      <p:sp>
        <p:nvSpPr>
          <p:cNvPr id="427" name="Google Shape;427;p6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5"/>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Augmentation using SMOTE</a:t>
            </a:r>
            <a:endParaRPr/>
          </a:p>
        </p:txBody>
      </p:sp>
      <p:pic>
        <p:nvPicPr>
          <p:cNvPr id="433" name="Google Shape;433;p65"/>
          <p:cNvPicPr preferRelativeResize="0"/>
          <p:nvPr/>
        </p:nvPicPr>
        <p:blipFill>
          <a:blip r:embed="rId3">
            <a:alphaModFix/>
          </a:blip>
          <a:stretch>
            <a:fillRect/>
          </a:stretch>
        </p:blipFill>
        <p:spPr>
          <a:xfrm>
            <a:off x="4572000" y="1548250"/>
            <a:ext cx="4503400" cy="2047000"/>
          </a:xfrm>
          <a:prstGeom prst="rect">
            <a:avLst/>
          </a:prstGeom>
          <a:noFill/>
          <a:ln>
            <a:noFill/>
          </a:ln>
        </p:spPr>
      </p:pic>
      <p:sp>
        <p:nvSpPr>
          <p:cNvPr id="434" name="Google Shape;434;p6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Distribution Before and After Augmentation</a:t>
            </a:r>
            <a:endParaRPr/>
          </a:p>
        </p:txBody>
      </p:sp>
      <p:sp>
        <p:nvSpPr>
          <p:cNvPr id="440" name="Google Shape;440;p6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41" name="Google Shape;441;p6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2" name="Google Shape;442;p66"/>
          <p:cNvPicPr preferRelativeResize="0"/>
          <p:nvPr/>
        </p:nvPicPr>
        <p:blipFill>
          <a:blip r:embed="rId3">
            <a:alphaModFix/>
          </a:blip>
          <a:stretch>
            <a:fillRect/>
          </a:stretch>
        </p:blipFill>
        <p:spPr>
          <a:xfrm>
            <a:off x="0" y="1152463"/>
            <a:ext cx="4500525" cy="3991043"/>
          </a:xfrm>
          <a:prstGeom prst="rect">
            <a:avLst/>
          </a:prstGeom>
          <a:noFill/>
          <a:ln>
            <a:noFill/>
          </a:ln>
        </p:spPr>
      </p:pic>
      <p:pic>
        <p:nvPicPr>
          <p:cNvPr id="443" name="Google Shape;443;p66"/>
          <p:cNvPicPr preferRelativeResize="0"/>
          <p:nvPr/>
        </p:nvPicPr>
        <p:blipFill>
          <a:blip r:embed="rId4">
            <a:alphaModFix/>
          </a:blip>
          <a:stretch>
            <a:fillRect/>
          </a:stretch>
        </p:blipFill>
        <p:spPr>
          <a:xfrm>
            <a:off x="4643476" y="1152475"/>
            <a:ext cx="4500518" cy="3991025"/>
          </a:xfrm>
          <a:prstGeom prst="rect">
            <a:avLst/>
          </a:prstGeom>
          <a:noFill/>
          <a:ln>
            <a:noFill/>
          </a:ln>
        </p:spPr>
      </p:pic>
      <p:sp>
        <p:nvSpPr>
          <p:cNvPr id="444" name="Google Shape;444;p6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7"/>
          <p:cNvSpPr txBox="1"/>
          <p:nvPr>
            <p:ph type="title"/>
          </p:nvPr>
        </p:nvSpPr>
        <p:spPr>
          <a:xfrm>
            <a:off x="7425050" y="1529250"/>
            <a:ext cx="1603500" cy="24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Quality of Data Generated</a:t>
            </a:r>
            <a:endParaRPr/>
          </a:p>
        </p:txBody>
      </p:sp>
      <p:pic>
        <p:nvPicPr>
          <p:cNvPr id="450" name="Google Shape;450;p67"/>
          <p:cNvPicPr preferRelativeResize="0"/>
          <p:nvPr/>
        </p:nvPicPr>
        <p:blipFill>
          <a:blip r:embed="rId3">
            <a:alphaModFix/>
          </a:blip>
          <a:stretch>
            <a:fillRect/>
          </a:stretch>
        </p:blipFill>
        <p:spPr>
          <a:xfrm>
            <a:off x="0" y="0"/>
            <a:ext cx="7066165" cy="5143501"/>
          </a:xfrm>
          <a:prstGeom prst="rect">
            <a:avLst/>
          </a:prstGeom>
          <a:noFill/>
          <a:ln>
            <a:noFill/>
          </a:ln>
        </p:spPr>
      </p:pic>
      <p:sp>
        <p:nvSpPr>
          <p:cNvPr id="451" name="Google Shape;451;p6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8"/>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Augmentation using CTGAN</a:t>
            </a:r>
            <a:endParaRPr/>
          </a:p>
        </p:txBody>
      </p:sp>
      <p:pic>
        <p:nvPicPr>
          <p:cNvPr id="457" name="Google Shape;457;p68"/>
          <p:cNvPicPr preferRelativeResize="0"/>
          <p:nvPr/>
        </p:nvPicPr>
        <p:blipFill>
          <a:blip r:embed="rId3">
            <a:alphaModFix/>
          </a:blip>
          <a:stretch>
            <a:fillRect/>
          </a:stretch>
        </p:blipFill>
        <p:spPr>
          <a:xfrm>
            <a:off x="4572000" y="1548250"/>
            <a:ext cx="4503400" cy="2047000"/>
          </a:xfrm>
          <a:prstGeom prst="rect">
            <a:avLst/>
          </a:prstGeom>
          <a:noFill/>
          <a:ln>
            <a:noFill/>
          </a:ln>
        </p:spPr>
      </p:pic>
      <p:sp>
        <p:nvSpPr>
          <p:cNvPr id="458" name="Google Shape;458;p6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Distribution Before and After Augmentation</a:t>
            </a:r>
            <a:endParaRPr/>
          </a:p>
        </p:txBody>
      </p:sp>
      <p:sp>
        <p:nvSpPr>
          <p:cNvPr id="464" name="Google Shape;464;p6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65" name="Google Shape;465;p6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6" name="Google Shape;466;p69"/>
          <p:cNvPicPr preferRelativeResize="0"/>
          <p:nvPr/>
        </p:nvPicPr>
        <p:blipFill>
          <a:blip r:embed="rId3">
            <a:alphaModFix/>
          </a:blip>
          <a:stretch>
            <a:fillRect/>
          </a:stretch>
        </p:blipFill>
        <p:spPr>
          <a:xfrm>
            <a:off x="0" y="1152463"/>
            <a:ext cx="4500525" cy="3991043"/>
          </a:xfrm>
          <a:prstGeom prst="rect">
            <a:avLst/>
          </a:prstGeom>
          <a:noFill/>
          <a:ln>
            <a:noFill/>
          </a:ln>
        </p:spPr>
      </p:pic>
      <p:pic>
        <p:nvPicPr>
          <p:cNvPr id="467" name="Google Shape;467;p69"/>
          <p:cNvPicPr preferRelativeResize="0"/>
          <p:nvPr/>
        </p:nvPicPr>
        <p:blipFill>
          <a:blip r:embed="rId4">
            <a:alphaModFix/>
          </a:blip>
          <a:stretch>
            <a:fillRect/>
          </a:stretch>
        </p:blipFill>
        <p:spPr>
          <a:xfrm>
            <a:off x="4643463" y="1152475"/>
            <a:ext cx="4500525" cy="3991033"/>
          </a:xfrm>
          <a:prstGeom prst="rect">
            <a:avLst/>
          </a:prstGeom>
          <a:noFill/>
          <a:ln>
            <a:noFill/>
          </a:ln>
        </p:spPr>
      </p:pic>
      <p:sp>
        <p:nvSpPr>
          <p:cNvPr id="468" name="Google Shape;468;p6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Literature Survey</a:t>
            </a:r>
            <a:endParaRPr/>
          </a:p>
        </p:txBody>
      </p:sp>
      <p:sp>
        <p:nvSpPr>
          <p:cNvPr id="216" name="Google Shape;216;p3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34"/>
          <p:cNvPicPr preferRelativeResize="0"/>
          <p:nvPr/>
        </p:nvPicPr>
        <p:blipFill>
          <a:blip r:embed="rId3">
            <a:alphaModFix/>
          </a:blip>
          <a:stretch>
            <a:fillRect/>
          </a:stretch>
        </p:blipFill>
        <p:spPr>
          <a:xfrm>
            <a:off x="5588500" y="1352550"/>
            <a:ext cx="2438400" cy="2438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0"/>
          <p:cNvSpPr txBox="1"/>
          <p:nvPr>
            <p:ph type="title"/>
          </p:nvPr>
        </p:nvSpPr>
        <p:spPr>
          <a:xfrm>
            <a:off x="7425050" y="1529250"/>
            <a:ext cx="1603500" cy="245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Quality of Data Generated</a:t>
            </a:r>
            <a:endParaRPr/>
          </a:p>
        </p:txBody>
      </p:sp>
      <p:pic>
        <p:nvPicPr>
          <p:cNvPr id="474" name="Google Shape;474;p70"/>
          <p:cNvPicPr preferRelativeResize="0"/>
          <p:nvPr/>
        </p:nvPicPr>
        <p:blipFill>
          <a:blip r:embed="rId3">
            <a:alphaModFix/>
          </a:blip>
          <a:stretch>
            <a:fillRect/>
          </a:stretch>
        </p:blipFill>
        <p:spPr>
          <a:xfrm>
            <a:off x="0" y="0"/>
            <a:ext cx="7066188" cy="5143501"/>
          </a:xfrm>
          <a:prstGeom prst="rect">
            <a:avLst/>
          </a:prstGeom>
          <a:noFill/>
          <a:ln>
            <a:noFill/>
          </a:ln>
        </p:spPr>
      </p:pic>
      <p:sp>
        <p:nvSpPr>
          <p:cNvPr id="475" name="Google Shape;475;p7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Now as the </a:t>
            </a:r>
            <a:r>
              <a:rPr lang="en">
                <a:solidFill>
                  <a:schemeClr val="dk1"/>
                </a:solidFill>
              </a:rPr>
              <a:t>dataset</a:t>
            </a:r>
            <a:r>
              <a:rPr lang="en">
                <a:solidFill>
                  <a:schemeClr val="dk1"/>
                </a:solidFill>
              </a:rPr>
              <a:t> is balanced, we can use Accuracy also as a metric</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So now the metrics are </a:t>
            </a:r>
            <a:r>
              <a:rPr lang="en">
                <a:solidFill>
                  <a:schemeClr val="dk1"/>
                </a:solidFill>
              </a:rPr>
              <a:t>Precision</a:t>
            </a:r>
            <a:r>
              <a:rPr lang="en">
                <a:solidFill>
                  <a:schemeClr val="dk1"/>
                </a:solidFill>
              </a:rPr>
              <a:t>, Recall and Accuracy</a:t>
            </a:r>
            <a:endParaRPr>
              <a:solidFill>
                <a:schemeClr val="dk1"/>
              </a:solidFill>
            </a:endParaRPr>
          </a:p>
        </p:txBody>
      </p:sp>
      <p:sp>
        <p:nvSpPr>
          <p:cNvPr id="481" name="Google Shape;48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Deciding Metrics for Evaluation against Augmented Dataset</a:t>
            </a:r>
            <a:endParaRPr/>
          </a:p>
        </p:txBody>
      </p:sp>
      <p:sp>
        <p:nvSpPr>
          <p:cNvPr id="482" name="Google Shape;482;p7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2"/>
          <p:cNvSpPr txBox="1"/>
          <p:nvPr>
            <p:ph type="title"/>
          </p:nvPr>
        </p:nvSpPr>
        <p:spPr>
          <a:xfrm>
            <a:off x="289525" y="1306950"/>
            <a:ext cx="4045200" cy="252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Supervised Machine Learning Algorithms on SMOTE Augmented Dataset</a:t>
            </a:r>
            <a:endParaRPr/>
          </a:p>
        </p:txBody>
      </p:sp>
      <p:pic>
        <p:nvPicPr>
          <p:cNvPr id="488" name="Google Shape;488;p72"/>
          <p:cNvPicPr preferRelativeResize="0"/>
          <p:nvPr/>
        </p:nvPicPr>
        <p:blipFill>
          <a:blip r:embed="rId3">
            <a:alphaModFix/>
          </a:blip>
          <a:stretch>
            <a:fillRect/>
          </a:stretch>
        </p:blipFill>
        <p:spPr>
          <a:xfrm>
            <a:off x="5559675" y="1181400"/>
            <a:ext cx="2780700" cy="2780700"/>
          </a:xfrm>
          <a:prstGeom prst="rect">
            <a:avLst/>
          </a:prstGeom>
          <a:noFill/>
          <a:ln>
            <a:noFill/>
          </a:ln>
        </p:spPr>
      </p:pic>
      <p:sp>
        <p:nvSpPr>
          <p:cNvPr id="489" name="Google Shape;489;p7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Comparative</a:t>
            </a:r>
            <a:r>
              <a:rPr lang="en"/>
              <a:t> Analysis</a:t>
            </a:r>
            <a:endParaRPr/>
          </a:p>
        </p:txBody>
      </p:sp>
      <p:pic>
        <p:nvPicPr>
          <p:cNvPr id="495" name="Google Shape;495;p73"/>
          <p:cNvPicPr preferRelativeResize="0"/>
          <p:nvPr/>
        </p:nvPicPr>
        <p:blipFill>
          <a:blip r:embed="rId3">
            <a:alphaModFix/>
          </a:blip>
          <a:stretch>
            <a:fillRect/>
          </a:stretch>
        </p:blipFill>
        <p:spPr>
          <a:xfrm>
            <a:off x="1279875" y="1176450"/>
            <a:ext cx="6584260" cy="3820975"/>
          </a:xfrm>
          <a:prstGeom prst="rect">
            <a:avLst/>
          </a:prstGeom>
          <a:noFill/>
          <a:ln>
            <a:noFill/>
          </a:ln>
        </p:spPr>
      </p:pic>
      <p:sp>
        <p:nvSpPr>
          <p:cNvPr id="496" name="Google Shape;496;p7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4"/>
          <p:cNvSpPr txBox="1"/>
          <p:nvPr>
            <p:ph type="title"/>
          </p:nvPr>
        </p:nvSpPr>
        <p:spPr>
          <a:xfrm>
            <a:off x="265500" y="1184625"/>
            <a:ext cx="4045200" cy="2641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Supervised Machine Learning Algorithms on CTGAN Augmented Dataset</a:t>
            </a:r>
            <a:endParaRPr/>
          </a:p>
        </p:txBody>
      </p:sp>
      <p:pic>
        <p:nvPicPr>
          <p:cNvPr id="502" name="Google Shape;502;p74"/>
          <p:cNvPicPr preferRelativeResize="0"/>
          <p:nvPr/>
        </p:nvPicPr>
        <p:blipFill>
          <a:blip r:embed="rId3">
            <a:alphaModFix/>
          </a:blip>
          <a:stretch>
            <a:fillRect/>
          </a:stretch>
        </p:blipFill>
        <p:spPr>
          <a:xfrm>
            <a:off x="5559675" y="1181400"/>
            <a:ext cx="2780700" cy="2780700"/>
          </a:xfrm>
          <a:prstGeom prst="rect">
            <a:avLst/>
          </a:prstGeom>
          <a:noFill/>
          <a:ln>
            <a:noFill/>
          </a:ln>
        </p:spPr>
      </p:pic>
      <p:sp>
        <p:nvSpPr>
          <p:cNvPr id="503" name="Google Shape;503;p7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Comparative Analysis</a:t>
            </a:r>
            <a:endParaRPr/>
          </a:p>
        </p:txBody>
      </p:sp>
      <p:pic>
        <p:nvPicPr>
          <p:cNvPr id="509" name="Google Shape;509;p75"/>
          <p:cNvPicPr preferRelativeResize="0"/>
          <p:nvPr/>
        </p:nvPicPr>
        <p:blipFill>
          <a:blip r:embed="rId3">
            <a:alphaModFix/>
          </a:blip>
          <a:stretch>
            <a:fillRect/>
          </a:stretch>
        </p:blipFill>
        <p:spPr>
          <a:xfrm>
            <a:off x="1279875" y="1170100"/>
            <a:ext cx="6584260" cy="3820975"/>
          </a:xfrm>
          <a:prstGeom prst="rect">
            <a:avLst/>
          </a:prstGeom>
          <a:noFill/>
          <a:ln>
            <a:noFill/>
          </a:ln>
        </p:spPr>
      </p:pic>
      <p:sp>
        <p:nvSpPr>
          <p:cNvPr id="510" name="Google Shape;510;p7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265500" y="1661800"/>
            <a:ext cx="4045200" cy="199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Stacking Ensemble Model</a:t>
            </a:r>
            <a:endParaRPr/>
          </a:p>
        </p:txBody>
      </p:sp>
      <p:pic>
        <p:nvPicPr>
          <p:cNvPr id="516" name="Google Shape;516;p76"/>
          <p:cNvPicPr preferRelativeResize="0"/>
          <p:nvPr/>
        </p:nvPicPr>
        <p:blipFill>
          <a:blip r:embed="rId3">
            <a:alphaModFix/>
          </a:blip>
          <a:stretch>
            <a:fillRect/>
          </a:stretch>
        </p:blipFill>
        <p:spPr>
          <a:xfrm>
            <a:off x="4572000" y="0"/>
            <a:ext cx="4571999" cy="5143500"/>
          </a:xfrm>
          <a:prstGeom prst="rect">
            <a:avLst/>
          </a:prstGeom>
          <a:noFill/>
          <a:ln>
            <a:noFill/>
          </a:ln>
        </p:spPr>
      </p:pic>
      <p:sp>
        <p:nvSpPr>
          <p:cNvPr id="517" name="Google Shape;517;p7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Stacking Ensemble Model</a:t>
            </a:r>
            <a:endParaRPr/>
          </a:p>
        </p:txBody>
      </p:sp>
      <p:pic>
        <p:nvPicPr>
          <p:cNvPr id="523" name="Google Shape;523;p77"/>
          <p:cNvPicPr preferRelativeResize="0"/>
          <p:nvPr/>
        </p:nvPicPr>
        <p:blipFill>
          <a:blip r:embed="rId3">
            <a:alphaModFix/>
          </a:blip>
          <a:stretch>
            <a:fillRect/>
          </a:stretch>
        </p:blipFill>
        <p:spPr>
          <a:xfrm>
            <a:off x="152400" y="2122000"/>
            <a:ext cx="8839199" cy="899498"/>
          </a:xfrm>
          <a:prstGeom prst="rect">
            <a:avLst/>
          </a:prstGeom>
          <a:noFill/>
          <a:ln>
            <a:noFill/>
          </a:ln>
        </p:spPr>
      </p:pic>
      <p:sp>
        <p:nvSpPr>
          <p:cNvPr id="524" name="Google Shape;524;p7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and Testing </a:t>
            </a:r>
            <a:endParaRPr/>
          </a:p>
        </p:txBody>
      </p:sp>
      <p:sp>
        <p:nvSpPr>
          <p:cNvPr id="530" name="Google Shape;530;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SMOTE augmented dataset and CTGAN augmented dataset were aggregated to make a balanced training data. </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The test dataset was also aggregated in the same way</a:t>
            </a:r>
            <a:endParaRPr>
              <a:solidFill>
                <a:schemeClr val="dk1"/>
              </a:solidFill>
            </a:endParaRPr>
          </a:p>
        </p:txBody>
      </p:sp>
      <p:sp>
        <p:nvSpPr>
          <p:cNvPr id="531" name="Google Shape;531;p7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of Stacking Model</a:t>
            </a:r>
            <a:endParaRPr/>
          </a:p>
        </p:txBody>
      </p:sp>
      <p:pic>
        <p:nvPicPr>
          <p:cNvPr id="537" name="Google Shape;537;p79"/>
          <p:cNvPicPr preferRelativeResize="0"/>
          <p:nvPr/>
        </p:nvPicPr>
        <p:blipFill>
          <a:blip r:embed="rId3">
            <a:alphaModFix/>
          </a:blip>
          <a:stretch>
            <a:fillRect/>
          </a:stretch>
        </p:blipFill>
        <p:spPr>
          <a:xfrm>
            <a:off x="1841638" y="1455875"/>
            <a:ext cx="5460725" cy="3249650"/>
          </a:xfrm>
          <a:prstGeom prst="rect">
            <a:avLst/>
          </a:prstGeom>
          <a:noFill/>
          <a:ln>
            <a:noFill/>
          </a:ln>
        </p:spPr>
      </p:pic>
      <p:sp>
        <p:nvSpPr>
          <p:cNvPr id="538" name="Google Shape;538;p7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aphicFrame>
        <p:nvGraphicFramePr>
          <p:cNvPr id="222" name="Google Shape;222;p35"/>
          <p:cNvGraphicFramePr/>
          <p:nvPr/>
        </p:nvGraphicFramePr>
        <p:xfrm>
          <a:off x="620663" y="221275"/>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Review On Predictive Maintenance in Industry 4.0: Overview, Models, and Challenges[1]</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Reviewed literature on smart industrial maintenance. Covered predictive maintenance - evaluation, tools and materials, challenges, workflow, various PdM models like CBM, and models for RUL prediction.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Possible to notice intelligent maintenance is a new tool to handle maintenance events. Proposed a novel multifunctional platform of industrial predictive maintenance based on asset management and smart maintenance planning.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2.</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Machine Learning approach for Predictive Maintenance in Industry 4.0</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Collected datasets from sensors for the cutting machine.</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Random Forest for multi-label classification.</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Overall Accuracy: 0.95</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Average Accuracy: 0.92</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0.94</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0.95</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23" name="Google Shape;223;p3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265500" y="1661800"/>
            <a:ext cx="4045200" cy="199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About </a:t>
            </a:r>
            <a:endParaRPr/>
          </a:p>
          <a:p>
            <a:pPr indent="0" lvl="0" marL="0" rtl="0" algn="ctr">
              <a:spcBef>
                <a:spcPts val="0"/>
              </a:spcBef>
              <a:spcAft>
                <a:spcPts val="0"/>
              </a:spcAft>
              <a:buNone/>
            </a:pPr>
            <a:r>
              <a:rPr lang="en"/>
              <a:t>LLM</a:t>
            </a:r>
            <a:endParaRPr/>
          </a:p>
        </p:txBody>
      </p:sp>
      <p:pic>
        <p:nvPicPr>
          <p:cNvPr id="544" name="Google Shape;544;p80"/>
          <p:cNvPicPr preferRelativeResize="0"/>
          <p:nvPr/>
        </p:nvPicPr>
        <p:blipFill>
          <a:blip r:embed="rId3">
            <a:alphaModFix/>
          </a:blip>
          <a:stretch>
            <a:fillRect/>
          </a:stretch>
        </p:blipFill>
        <p:spPr>
          <a:xfrm>
            <a:off x="4572000" y="307500"/>
            <a:ext cx="4528502" cy="4528502"/>
          </a:xfrm>
          <a:prstGeom prst="rect">
            <a:avLst/>
          </a:prstGeom>
          <a:noFill/>
          <a:ln>
            <a:noFill/>
          </a:ln>
        </p:spPr>
      </p:pic>
      <p:sp>
        <p:nvSpPr>
          <p:cNvPr id="545" name="Google Shape;545;p8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of Large Language Model</a:t>
            </a:r>
            <a:endParaRPr/>
          </a:p>
        </p:txBody>
      </p:sp>
      <p:sp>
        <p:nvSpPr>
          <p:cNvPr id="551" name="Google Shape;551;p81"/>
          <p:cNvSpPr txBox="1"/>
          <p:nvPr>
            <p:ph idx="1" type="body"/>
          </p:nvPr>
        </p:nvSpPr>
        <p:spPr>
          <a:xfrm>
            <a:off x="311700" y="1152475"/>
            <a:ext cx="8520600" cy="38901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2400">
                <a:solidFill>
                  <a:schemeClr val="dk1"/>
                </a:solidFill>
              </a:rPr>
              <a:t>LLM: </a:t>
            </a:r>
            <a:r>
              <a:rPr b="1" lang="en" sz="2400" u="sng">
                <a:solidFill>
                  <a:schemeClr val="dk1"/>
                </a:solidFill>
              </a:rPr>
              <a:t>Llama-3.1-Nemotron-70B-Instruct by Nvidia</a:t>
            </a:r>
            <a:endParaRPr b="1" sz="2400" u="sng">
              <a:solidFill>
                <a:schemeClr val="dk1"/>
              </a:solidFill>
            </a:endParaRPr>
          </a:p>
          <a:p>
            <a:pPr indent="0" lvl="0" marL="0" rtl="0" algn="just">
              <a:spcBef>
                <a:spcPts val="1200"/>
              </a:spcBef>
              <a:spcAft>
                <a:spcPts val="0"/>
              </a:spcAft>
              <a:buNone/>
            </a:pPr>
            <a:r>
              <a:t/>
            </a:r>
            <a:endParaRPr>
              <a:solidFill>
                <a:schemeClr val="dk1"/>
              </a:solidFill>
            </a:endParaRPr>
          </a:p>
          <a:p>
            <a:pPr indent="0" lvl="0" marL="0" rtl="0" algn="just">
              <a:spcBef>
                <a:spcPts val="1200"/>
              </a:spcBef>
              <a:spcAft>
                <a:spcPts val="0"/>
              </a:spcAft>
              <a:buNone/>
            </a:pPr>
            <a:r>
              <a:rPr lang="en">
                <a:solidFill>
                  <a:schemeClr val="dk1"/>
                </a:solidFill>
              </a:rPr>
              <a:t>Nvidia i</a:t>
            </a:r>
            <a:r>
              <a:rPr lang="en">
                <a:solidFill>
                  <a:schemeClr val="dk1"/>
                </a:solidFill>
              </a:rPr>
              <a:t>mproved the Meta's Llama 3.1 to generate helpful and human like responses, which best fits our use case. </a:t>
            </a:r>
            <a:endParaRPr>
              <a:solidFill>
                <a:schemeClr val="dk1"/>
              </a:solidFill>
            </a:endParaRPr>
          </a:p>
          <a:p>
            <a:pPr indent="0" lvl="0" marL="0" rtl="0" algn="just">
              <a:spcBef>
                <a:spcPts val="1200"/>
              </a:spcBef>
              <a:spcAft>
                <a:spcPts val="0"/>
              </a:spcAft>
              <a:buNone/>
            </a:pPr>
            <a:r>
              <a:rPr lang="en">
                <a:solidFill>
                  <a:schemeClr val="dk1"/>
                </a:solidFill>
              </a:rPr>
              <a:t>Arena-Hard Score: </a:t>
            </a:r>
            <a:endParaRPr>
              <a:solidFill>
                <a:schemeClr val="dk1"/>
              </a:solidFill>
            </a:endParaRPr>
          </a:p>
          <a:p>
            <a:pPr indent="-342900" lvl="0" marL="457200" rtl="0" algn="just">
              <a:spcBef>
                <a:spcPts val="1200"/>
              </a:spcBef>
              <a:spcAft>
                <a:spcPts val="0"/>
              </a:spcAft>
              <a:buClr>
                <a:schemeClr val="dk1"/>
              </a:buClr>
              <a:buSzPts val="1800"/>
              <a:buChar char="-"/>
            </a:pPr>
            <a:r>
              <a:rPr lang="en">
                <a:solidFill>
                  <a:schemeClr val="dk1"/>
                </a:solidFill>
              </a:rPr>
              <a:t>Llama-3.1 - 51.6</a:t>
            </a:r>
            <a:endParaRPr>
              <a:solidFill>
                <a:schemeClr val="dk1"/>
              </a:solidFill>
            </a:endParaRPr>
          </a:p>
          <a:p>
            <a:pPr indent="-342900" lvl="0" marL="457200" rtl="0" algn="just">
              <a:spcBef>
                <a:spcPts val="0"/>
              </a:spcBef>
              <a:spcAft>
                <a:spcPts val="0"/>
              </a:spcAft>
              <a:buClr>
                <a:schemeClr val="dk1"/>
              </a:buClr>
              <a:buSzPts val="1800"/>
              <a:buChar char="-"/>
            </a:pPr>
            <a:r>
              <a:rPr lang="en">
                <a:solidFill>
                  <a:schemeClr val="dk1"/>
                </a:solidFill>
              </a:rPr>
              <a:t>Lla</a:t>
            </a:r>
            <a:r>
              <a:rPr lang="en">
                <a:solidFill>
                  <a:schemeClr val="dk1"/>
                </a:solidFill>
              </a:rPr>
              <a:t>ma-3.1-Nemotron-70B-Instruct - 70.9</a:t>
            </a:r>
            <a:endParaRPr>
              <a:solidFill>
                <a:schemeClr val="dk1"/>
              </a:solidFill>
            </a:endParaRPr>
          </a:p>
          <a:p>
            <a:pPr indent="0" lvl="0" marL="0" rtl="0" algn="just">
              <a:spcBef>
                <a:spcPts val="1200"/>
              </a:spcBef>
              <a:spcAft>
                <a:spcPts val="0"/>
              </a:spcAft>
              <a:buNone/>
            </a:pPr>
            <a:r>
              <a:rPr lang="en">
                <a:solidFill>
                  <a:schemeClr val="dk1"/>
                </a:solidFill>
              </a:rPr>
              <a:t>Model Architecture:</a:t>
            </a:r>
            <a:endParaRPr>
              <a:solidFill>
                <a:schemeClr val="dk1"/>
              </a:solidFill>
            </a:endParaRPr>
          </a:p>
          <a:p>
            <a:pPr indent="-342900" lvl="0" marL="457200" rtl="0" algn="just">
              <a:spcBef>
                <a:spcPts val="1200"/>
              </a:spcBef>
              <a:spcAft>
                <a:spcPts val="0"/>
              </a:spcAft>
              <a:buClr>
                <a:schemeClr val="dk1"/>
              </a:buClr>
              <a:buSzPts val="1800"/>
              <a:buAutoNum type="romanUcPeriod"/>
            </a:pPr>
            <a:r>
              <a:rPr lang="en">
                <a:solidFill>
                  <a:schemeClr val="dk1"/>
                </a:solidFill>
              </a:rPr>
              <a:t>Architecture Type: Transformer</a:t>
            </a:r>
            <a:endParaRPr>
              <a:solidFill>
                <a:schemeClr val="dk1"/>
              </a:solidFill>
            </a:endParaRPr>
          </a:p>
          <a:p>
            <a:pPr indent="-342900" lvl="0" marL="457200" rtl="0" algn="just">
              <a:spcBef>
                <a:spcPts val="0"/>
              </a:spcBef>
              <a:spcAft>
                <a:spcPts val="0"/>
              </a:spcAft>
              <a:buClr>
                <a:schemeClr val="dk1"/>
              </a:buClr>
              <a:buSzPts val="1800"/>
              <a:buAutoNum type="romanUcPeriod"/>
            </a:pPr>
            <a:r>
              <a:rPr lang="en">
                <a:solidFill>
                  <a:schemeClr val="dk1"/>
                </a:solidFill>
              </a:rPr>
              <a:t>Network Architecture: Llama 3.1</a:t>
            </a:r>
            <a:endParaRPr>
              <a:solidFill>
                <a:schemeClr val="dk1"/>
              </a:solidFill>
            </a:endParaRPr>
          </a:p>
        </p:txBody>
      </p:sp>
      <p:sp>
        <p:nvSpPr>
          <p:cNvPr id="552" name="Google Shape;552;p8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2"/>
          <p:cNvSpPr txBox="1"/>
          <p:nvPr>
            <p:ph idx="1" type="body"/>
          </p:nvPr>
        </p:nvSpPr>
        <p:spPr>
          <a:xfrm>
            <a:off x="311700" y="1152475"/>
            <a:ext cx="8520600" cy="3702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1"/>
                </a:solidFill>
              </a:rPr>
              <a:t>It is an automatic evaluation tool for instruction-tuned LLMs.</a:t>
            </a:r>
            <a:endParaRPr>
              <a:solidFill>
                <a:schemeClr val="dk1"/>
              </a:solidFill>
            </a:endParaRPr>
          </a:p>
          <a:p>
            <a:pPr indent="0" lvl="0" marL="0" rtl="0" algn="just">
              <a:spcBef>
                <a:spcPts val="1200"/>
              </a:spcBef>
              <a:spcAft>
                <a:spcPts val="0"/>
              </a:spcAft>
              <a:buNone/>
            </a:pPr>
            <a:r>
              <a:t/>
            </a:r>
            <a:endParaRPr>
              <a:solidFill>
                <a:schemeClr val="dk1"/>
              </a:solidFill>
            </a:endParaRPr>
          </a:p>
          <a:p>
            <a:pPr indent="0" lvl="0" marL="0" rtl="0" algn="just">
              <a:spcBef>
                <a:spcPts val="1200"/>
              </a:spcBef>
              <a:spcAft>
                <a:spcPts val="0"/>
              </a:spcAft>
              <a:buNone/>
            </a:pPr>
            <a:r>
              <a:rPr lang="en">
                <a:solidFill>
                  <a:schemeClr val="dk1"/>
                </a:solidFill>
              </a:rPr>
              <a:t>Key features of the Arena-Hard benchmark include: </a:t>
            </a:r>
            <a:endParaRPr>
              <a:solidFill>
                <a:schemeClr val="dk1"/>
              </a:solidFill>
            </a:endParaRPr>
          </a:p>
          <a:p>
            <a:pPr indent="-342900" lvl="0" marL="457200" rtl="0" algn="just">
              <a:spcBef>
                <a:spcPts val="1200"/>
              </a:spcBef>
              <a:spcAft>
                <a:spcPts val="0"/>
              </a:spcAft>
              <a:buClr>
                <a:schemeClr val="dk1"/>
              </a:buClr>
              <a:buSzPts val="1800"/>
              <a:buChar char="-"/>
            </a:pPr>
            <a:r>
              <a:rPr b="1" lang="en">
                <a:solidFill>
                  <a:schemeClr val="dk1"/>
                </a:solidFill>
              </a:rPr>
              <a:t>Reflects human preference </a:t>
            </a:r>
            <a:r>
              <a:rPr lang="en">
                <a:solidFill>
                  <a:schemeClr val="dk1"/>
                </a:solidFill>
              </a:rPr>
              <a:t>in real-world use cases: The benchmark score has a high agreement with human preference. </a:t>
            </a:r>
            <a:endParaRPr>
              <a:solidFill>
                <a:schemeClr val="dk1"/>
              </a:solidFill>
            </a:endParaRPr>
          </a:p>
          <a:p>
            <a:pPr indent="0" lvl="0" marL="0" rtl="0" algn="just">
              <a:spcBef>
                <a:spcPts val="1200"/>
              </a:spcBef>
              <a:spcAft>
                <a:spcPts val="0"/>
              </a:spcAft>
              <a:buNone/>
            </a:pPr>
            <a:r>
              <a:t/>
            </a:r>
            <a:endParaRPr>
              <a:solidFill>
                <a:schemeClr val="dk1"/>
              </a:solidFill>
            </a:endParaRPr>
          </a:p>
          <a:p>
            <a:pPr indent="-342900" lvl="0" marL="457200" rtl="0" algn="just">
              <a:spcBef>
                <a:spcPts val="1200"/>
              </a:spcBef>
              <a:spcAft>
                <a:spcPts val="0"/>
              </a:spcAft>
              <a:buClr>
                <a:schemeClr val="dk1"/>
              </a:buClr>
              <a:buSzPts val="1800"/>
              <a:buChar char="-"/>
            </a:pPr>
            <a:r>
              <a:rPr b="1" lang="en">
                <a:solidFill>
                  <a:schemeClr val="dk1"/>
                </a:solidFill>
              </a:rPr>
              <a:t>Frequently updates to avoid over-fitting or test set leakage:</a:t>
            </a:r>
            <a:r>
              <a:rPr lang="en">
                <a:solidFill>
                  <a:schemeClr val="dk1"/>
                </a:solidFill>
              </a:rPr>
              <a:t> It uses new, unseen prompts to ensure the benchmark remains challenging and relevant.</a:t>
            </a:r>
            <a:endParaRPr>
              <a:solidFill>
                <a:schemeClr val="dk1"/>
              </a:solidFill>
            </a:endParaRPr>
          </a:p>
        </p:txBody>
      </p:sp>
      <p:sp>
        <p:nvSpPr>
          <p:cNvPr id="558" name="Google Shape;558;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Arena-Hard Score:</a:t>
            </a:r>
            <a:endParaRPr/>
          </a:p>
          <a:p>
            <a:pPr indent="0" lvl="0" marL="0" rtl="0" algn="l">
              <a:spcBef>
                <a:spcPts val="0"/>
              </a:spcBef>
              <a:spcAft>
                <a:spcPts val="0"/>
              </a:spcAft>
              <a:buNone/>
            </a:pPr>
            <a:r>
              <a:t/>
            </a:r>
            <a:endParaRPr/>
          </a:p>
        </p:txBody>
      </p:sp>
      <p:sp>
        <p:nvSpPr>
          <p:cNvPr id="559" name="Google Shape;559;p8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Reflects human preference in real-world use cases: The benchmark score has a high agreement with human preference.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Best acc to following comparisons</a:t>
            </a:r>
            <a:endParaRPr>
              <a:solidFill>
                <a:schemeClr val="dk1"/>
              </a:solidFill>
            </a:endParaRPr>
          </a:p>
        </p:txBody>
      </p:sp>
      <p:sp>
        <p:nvSpPr>
          <p:cNvPr id="565" name="Google Shape;565;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Llama-3.1-Nemotron-70B-Instruct</a:t>
            </a:r>
            <a:endParaRPr/>
          </a:p>
        </p:txBody>
      </p:sp>
      <p:sp>
        <p:nvSpPr>
          <p:cNvPr id="566" name="Google Shape;566;p8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the Llama-3.1-</a:t>
            </a:r>
            <a:r>
              <a:rPr lang="en"/>
              <a:t>Nemotron</a:t>
            </a:r>
            <a:r>
              <a:rPr lang="en"/>
              <a:t> accuracy and efficiency.</a:t>
            </a:r>
            <a:endParaRPr/>
          </a:p>
        </p:txBody>
      </p:sp>
      <p:graphicFrame>
        <p:nvGraphicFramePr>
          <p:cNvPr id="572" name="Google Shape;572;p84"/>
          <p:cNvGraphicFramePr/>
          <p:nvPr/>
        </p:nvGraphicFramePr>
        <p:xfrm>
          <a:off x="454750" y="1215275"/>
          <a:ext cx="3000000" cy="3000000"/>
        </p:xfrm>
        <a:graphic>
          <a:graphicData uri="http://schemas.openxmlformats.org/drawingml/2006/table">
            <a:tbl>
              <a:tblPr>
                <a:noFill/>
                <a:tableStyleId>{63AD8C88-F273-49E2-A44F-296688DE85D8}</a:tableStyleId>
              </a:tblPr>
              <a:tblGrid>
                <a:gridCol w="3275325"/>
                <a:gridCol w="1731525"/>
                <a:gridCol w="2222100"/>
              </a:tblGrid>
              <a:tr h="381000">
                <a:tc>
                  <a:txBody>
                    <a:bodyPr/>
                    <a:lstStyle/>
                    <a:p>
                      <a:pPr indent="0" lvl="0" marL="0" rtl="0" algn="ctr">
                        <a:spcBef>
                          <a:spcPts val="0"/>
                        </a:spcBef>
                        <a:spcAft>
                          <a:spcPts val="0"/>
                        </a:spcAft>
                        <a:buNone/>
                      </a:pPr>
                      <a:r>
                        <a:rPr b="1" lang="en">
                          <a:solidFill>
                            <a:schemeClr val="dk1"/>
                          </a:solidFill>
                          <a:latin typeface="Average"/>
                          <a:ea typeface="Average"/>
                          <a:cs typeface="Average"/>
                          <a:sym typeface="Average"/>
                        </a:rPr>
                        <a:t>Name of LLM</a:t>
                      </a:r>
                      <a:endParaRPr b="1">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Average"/>
                          <a:ea typeface="Average"/>
                          <a:cs typeface="Average"/>
                          <a:sym typeface="Average"/>
                        </a:rPr>
                        <a:t>MT Bench*</a:t>
                      </a:r>
                      <a:endParaRPr b="1">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Average"/>
                          <a:ea typeface="Average"/>
                          <a:cs typeface="Average"/>
                          <a:sym typeface="Average"/>
                        </a:rPr>
                        <a:t>MMLU*</a:t>
                      </a:r>
                      <a:endParaRPr b="1">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Llama 3.1-Nemotron-70B-Instruct</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verage"/>
                          <a:ea typeface="Average"/>
                          <a:cs typeface="Average"/>
                          <a:sym typeface="Average"/>
                        </a:rPr>
                        <a:t>8.93</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verage"/>
                          <a:ea typeface="Average"/>
                          <a:cs typeface="Average"/>
                          <a:sym typeface="Average"/>
                        </a:rPr>
                        <a:t>81.66 %</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Llama-3.1- Nemotron-51B-Instruct</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verage"/>
                          <a:ea typeface="Average"/>
                          <a:cs typeface="Average"/>
                          <a:sym typeface="Average"/>
                        </a:rPr>
                        <a:t>8.99</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verage"/>
                          <a:ea typeface="Average"/>
                          <a:cs typeface="Average"/>
                          <a:sym typeface="Average"/>
                        </a:rPr>
                        <a:t>80.2 %</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Llama 3-70B	</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verage"/>
                          <a:ea typeface="Average"/>
                          <a:cs typeface="Average"/>
                          <a:sym typeface="Average"/>
                        </a:rPr>
                        <a:t>8.94</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verage"/>
                          <a:ea typeface="Average"/>
                          <a:cs typeface="Average"/>
                          <a:sym typeface="Average"/>
                        </a:rPr>
                        <a:t>80.17 %</a:t>
                      </a:r>
                      <a:endParaRPr>
                        <a:solidFill>
                          <a:schemeClr val="dk1"/>
                        </a:solidFill>
                        <a:latin typeface="Average"/>
                        <a:ea typeface="Average"/>
                        <a:cs typeface="Average"/>
                        <a:sym typeface="Averag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73" name="Google Shape;573;p84"/>
          <p:cNvSpPr txBox="1"/>
          <p:nvPr/>
        </p:nvSpPr>
        <p:spPr>
          <a:xfrm>
            <a:off x="497750" y="3217400"/>
            <a:ext cx="8238300" cy="165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latin typeface="Average"/>
                <a:ea typeface="Average"/>
                <a:cs typeface="Average"/>
                <a:sym typeface="Average"/>
              </a:rPr>
              <a:t>*MT - Bench - Designed to test Multi-Turn conversation and instruction-following ability, covering common use cases and focusing on challenging questions to differentiate models.</a:t>
            </a:r>
            <a:endParaRPr>
              <a:solidFill>
                <a:schemeClr val="dk1"/>
              </a:solidFill>
              <a:latin typeface="Average"/>
              <a:ea typeface="Average"/>
              <a:cs typeface="Average"/>
              <a:sym typeface="Average"/>
            </a:endParaRPr>
          </a:p>
          <a:p>
            <a:pPr indent="0" lvl="0" marL="0" rtl="0" algn="just">
              <a:spcBef>
                <a:spcPts val="0"/>
              </a:spcBef>
              <a:spcAft>
                <a:spcPts val="0"/>
              </a:spcAft>
              <a:buNone/>
            </a:pPr>
            <a:r>
              <a:rPr lang="en">
                <a:solidFill>
                  <a:schemeClr val="dk1"/>
                </a:solidFill>
                <a:latin typeface="Average"/>
                <a:ea typeface="Average"/>
                <a:cs typeface="Average"/>
                <a:sym typeface="Average"/>
              </a:rPr>
              <a:t>*MMLU - Massive Multitask Language Understanding: Aims to enhance how machines interpret and process human language significantly.</a:t>
            </a:r>
            <a:endParaRPr>
              <a:solidFill>
                <a:schemeClr val="dk1"/>
              </a:solidFill>
              <a:latin typeface="Average"/>
              <a:ea typeface="Average"/>
              <a:cs typeface="Average"/>
              <a:sym typeface="Average"/>
            </a:endParaRPr>
          </a:p>
          <a:p>
            <a:pPr indent="0" lvl="0" marL="0" rtl="0" algn="just">
              <a:spcBef>
                <a:spcPts val="0"/>
              </a:spcBef>
              <a:spcAft>
                <a:spcPts val="0"/>
              </a:spcAft>
              <a:buNone/>
            </a:pPr>
            <a:r>
              <a:t/>
            </a:r>
            <a:endParaRPr>
              <a:solidFill>
                <a:schemeClr val="dk1"/>
              </a:solidFill>
              <a:latin typeface="Average"/>
              <a:ea typeface="Average"/>
              <a:cs typeface="Average"/>
              <a:sym typeface="Average"/>
            </a:endParaRPr>
          </a:p>
          <a:p>
            <a:pPr indent="0" lvl="0" marL="0" rtl="0" algn="just">
              <a:spcBef>
                <a:spcPts val="0"/>
              </a:spcBef>
              <a:spcAft>
                <a:spcPts val="0"/>
              </a:spcAft>
              <a:buNone/>
            </a:pPr>
            <a:r>
              <a:rPr lang="en">
                <a:solidFill>
                  <a:schemeClr val="dk1"/>
                </a:solidFill>
                <a:latin typeface="Average"/>
                <a:ea typeface="Average"/>
                <a:cs typeface="Average"/>
                <a:sym typeface="Average"/>
              </a:rPr>
              <a:t>Source: </a:t>
            </a:r>
            <a:r>
              <a:rPr i="1" lang="en" u="sng">
                <a:solidFill>
                  <a:srgbClr val="74D3FF"/>
                </a:solidFill>
                <a:latin typeface="Average"/>
                <a:ea typeface="Average"/>
                <a:cs typeface="Average"/>
                <a:sym typeface="Average"/>
                <a:hlinkClick r:id="rId3">
                  <a:extLst>
                    <a:ext uri="{A12FA001-AC4F-418D-AE19-62706E023703}">
                      <ahyp:hlinkClr val="tx"/>
                    </a:ext>
                  </a:extLst>
                </a:hlinkClick>
              </a:rPr>
              <a:t>Nvidia Blog</a:t>
            </a:r>
            <a:endParaRPr i="1">
              <a:solidFill>
                <a:srgbClr val="74D3FF"/>
              </a:solidFill>
              <a:latin typeface="Average"/>
              <a:ea typeface="Average"/>
              <a:cs typeface="Average"/>
              <a:sym typeface="Average"/>
            </a:endParaRPr>
          </a:p>
        </p:txBody>
      </p:sp>
      <p:sp>
        <p:nvSpPr>
          <p:cNvPr id="574" name="Google Shape;574;p8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 Used </a:t>
            </a:r>
            <a:endParaRPr/>
          </a:p>
        </p:txBody>
      </p:sp>
      <p:sp>
        <p:nvSpPr>
          <p:cNvPr id="580" name="Google Shape;580;p85"/>
          <p:cNvSpPr txBox="1"/>
          <p:nvPr>
            <p:ph idx="1" type="body"/>
          </p:nvPr>
        </p:nvSpPr>
        <p:spPr>
          <a:xfrm>
            <a:off x="311700" y="1152475"/>
            <a:ext cx="8520600" cy="3941400"/>
          </a:xfrm>
          <a:prstGeom prst="rect">
            <a:avLst/>
          </a:prstGeom>
        </p:spPr>
        <p:txBody>
          <a:bodyPr anchorCtr="0" anchor="t" bIns="91425" lIns="91425" spcFirstLastPara="1" rIns="91425" wrap="square" tIns="91425">
            <a:normAutofit fontScale="70000" lnSpcReduction="20000"/>
          </a:bodyPr>
          <a:lstStyle/>
          <a:p>
            <a:pPr indent="0" lvl="0" marL="0" rtl="0" algn="just">
              <a:lnSpc>
                <a:spcPct val="150000"/>
              </a:lnSpc>
              <a:spcBef>
                <a:spcPts val="0"/>
              </a:spcBef>
              <a:spcAft>
                <a:spcPts val="0"/>
              </a:spcAft>
              <a:buNone/>
            </a:pPr>
            <a:r>
              <a:rPr lang="en">
                <a:solidFill>
                  <a:schemeClr val="dk1"/>
                </a:solidFill>
              </a:rPr>
              <a:t>Generate a diagnostic report based on the following machine parameters</a:t>
            </a:r>
            <a:r>
              <a:rPr lang="en">
                <a:solidFill>
                  <a:schemeClr val="dk1"/>
                </a:solidFill>
              </a:rPr>
              <a:t>:</a:t>
            </a:r>
            <a:endParaRPr>
              <a:solidFill>
                <a:schemeClr val="dk1"/>
              </a:solidFill>
            </a:endParaRPr>
          </a:p>
          <a:p>
            <a:pPr indent="0" lvl="0" marL="0" rtl="0" algn="just">
              <a:lnSpc>
                <a:spcPct val="150000"/>
              </a:lnSpc>
              <a:spcBef>
                <a:spcPts val="0"/>
              </a:spcBef>
              <a:spcAft>
                <a:spcPts val="0"/>
              </a:spcAft>
              <a:buNone/>
            </a:pPr>
            <a:r>
              <a:rPr lang="en">
                <a:solidFill>
                  <a:schemeClr val="dk1"/>
                </a:solidFill>
              </a:rPr>
              <a:t>Air</a:t>
            </a:r>
            <a:r>
              <a:rPr lang="en">
                <a:solidFill>
                  <a:schemeClr val="dk1"/>
                </a:solidFill>
              </a:rPr>
              <a:t> Temperature [K]: {Air_temp}</a:t>
            </a:r>
            <a:endParaRPr>
              <a:solidFill>
                <a:schemeClr val="dk1"/>
              </a:solidFill>
            </a:endParaRPr>
          </a:p>
          <a:p>
            <a:pPr indent="0" lvl="0" marL="0" rtl="0" algn="just">
              <a:lnSpc>
                <a:spcPct val="150000"/>
              </a:lnSpc>
              <a:spcBef>
                <a:spcPts val="0"/>
              </a:spcBef>
              <a:spcAft>
                <a:spcPts val="0"/>
              </a:spcAft>
              <a:buNone/>
            </a:pPr>
            <a:r>
              <a:rPr lang="en">
                <a:solidFill>
                  <a:schemeClr val="dk1"/>
                </a:solidFill>
              </a:rPr>
              <a:t>Process</a:t>
            </a:r>
            <a:r>
              <a:rPr lang="en">
                <a:solidFill>
                  <a:schemeClr val="dk1"/>
                </a:solidFill>
              </a:rPr>
              <a:t> Temperature [K]: {Process_temp}</a:t>
            </a:r>
            <a:endParaRPr>
              <a:solidFill>
                <a:schemeClr val="dk1"/>
              </a:solidFill>
            </a:endParaRPr>
          </a:p>
          <a:p>
            <a:pPr indent="0" lvl="0" marL="0" rtl="0" algn="just">
              <a:lnSpc>
                <a:spcPct val="150000"/>
              </a:lnSpc>
              <a:spcBef>
                <a:spcPts val="0"/>
              </a:spcBef>
              <a:spcAft>
                <a:spcPts val="0"/>
              </a:spcAft>
              <a:buNone/>
            </a:pPr>
            <a:r>
              <a:rPr lang="en">
                <a:solidFill>
                  <a:schemeClr val="dk1"/>
                </a:solidFill>
              </a:rPr>
              <a:t>Rotational</a:t>
            </a:r>
            <a:r>
              <a:rPr lang="en">
                <a:solidFill>
                  <a:schemeClr val="dk1"/>
                </a:solidFill>
              </a:rPr>
              <a:t> Speed [rpm]: {Rot_speed}</a:t>
            </a:r>
            <a:endParaRPr>
              <a:solidFill>
                <a:schemeClr val="dk1"/>
              </a:solidFill>
            </a:endParaRPr>
          </a:p>
          <a:p>
            <a:pPr indent="0" lvl="0" marL="0" rtl="0" algn="just">
              <a:lnSpc>
                <a:spcPct val="150000"/>
              </a:lnSpc>
              <a:spcBef>
                <a:spcPts val="0"/>
              </a:spcBef>
              <a:spcAft>
                <a:spcPts val="0"/>
              </a:spcAft>
              <a:buNone/>
            </a:pPr>
            <a:r>
              <a:rPr lang="en">
                <a:solidFill>
                  <a:schemeClr val="dk1"/>
                </a:solidFill>
              </a:rPr>
              <a:t>Torque [Nm]: {Torque}</a:t>
            </a:r>
            <a:endParaRPr>
              <a:solidFill>
                <a:schemeClr val="dk1"/>
              </a:solidFill>
            </a:endParaRPr>
          </a:p>
          <a:p>
            <a:pPr indent="0" lvl="0" marL="0" rtl="0" algn="just">
              <a:lnSpc>
                <a:spcPct val="150000"/>
              </a:lnSpc>
              <a:spcBef>
                <a:spcPts val="0"/>
              </a:spcBef>
              <a:spcAft>
                <a:spcPts val="0"/>
              </a:spcAft>
              <a:buNone/>
            </a:pPr>
            <a:r>
              <a:rPr lang="en">
                <a:solidFill>
                  <a:schemeClr val="dk1"/>
                </a:solidFill>
              </a:rPr>
              <a:t>Tool Wear [min]: {Tool_wear}</a:t>
            </a:r>
            <a:endParaRPr>
              <a:solidFill>
                <a:schemeClr val="dk1"/>
              </a:solidFill>
            </a:endParaRPr>
          </a:p>
          <a:p>
            <a:pPr indent="0" lvl="0" marL="0" rtl="0" algn="just">
              <a:lnSpc>
                <a:spcPct val="150000"/>
              </a:lnSpc>
              <a:spcBef>
                <a:spcPts val="0"/>
              </a:spcBef>
              <a:spcAft>
                <a:spcPts val="0"/>
              </a:spcAft>
              <a:buNone/>
            </a:pPr>
            <a:r>
              <a:rPr lang="en">
                <a:solidFill>
                  <a:schemeClr val="dk1"/>
                </a:solidFill>
              </a:rPr>
              <a:t>and the predicted failure class: {predicted_class} (one of the following: TWF - Tool Wear Failure, HDF - Heat Dissipation Failure, OSF - Overstrain Failure, PWF - Power Failure, RNF - Random Failure, About to Fail, or No Failure). </a:t>
            </a:r>
            <a:endParaRPr>
              <a:solidFill>
                <a:schemeClr val="dk1"/>
              </a:solidFill>
            </a:endParaRPr>
          </a:p>
          <a:p>
            <a:pPr indent="0" lvl="0" marL="0" rtl="0" algn="just">
              <a:lnSpc>
                <a:spcPct val="150000"/>
              </a:lnSpc>
              <a:spcBef>
                <a:spcPts val="0"/>
              </a:spcBef>
              <a:spcAft>
                <a:spcPts val="0"/>
              </a:spcAft>
              <a:buNone/>
            </a:pPr>
            <a:r>
              <a:rPr lang="en">
                <a:solidFill>
                  <a:schemeClr val="dk1"/>
                </a:solidFill>
              </a:rPr>
              <a:t>Include in the report:</a:t>
            </a:r>
            <a:endParaRPr>
              <a:solidFill>
                <a:schemeClr val="dk1"/>
              </a:solidFill>
            </a:endParaRPr>
          </a:p>
          <a:p>
            <a:pPr indent="0" lvl="0" marL="0" rtl="0" algn="just">
              <a:lnSpc>
                <a:spcPct val="150000"/>
              </a:lnSpc>
              <a:spcBef>
                <a:spcPts val="0"/>
              </a:spcBef>
              <a:spcAft>
                <a:spcPts val="0"/>
              </a:spcAft>
              <a:buNone/>
            </a:pPr>
            <a:r>
              <a:rPr lang="en">
                <a:solidFill>
                  <a:schemeClr val="dk1"/>
                </a:solidFill>
              </a:rPr>
              <a:t>A brief summary of the operational parameters.</a:t>
            </a:r>
            <a:endParaRPr>
              <a:solidFill>
                <a:schemeClr val="dk1"/>
              </a:solidFill>
            </a:endParaRPr>
          </a:p>
          <a:p>
            <a:pPr indent="0" lvl="0" marL="0" rtl="0" algn="just">
              <a:lnSpc>
                <a:spcPct val="150000"/>
              </a:lnSpc>
              <a:spcBef>
                <a:spcPts val="0"/>
              </a:spcBef>
              <a:spcAft>
                <a:spcPts val="0"/>
              </a:spcAft>
              <a:buNone/>
            </a:pPr>
            <a:r>
              <a:rPr lang="en">
                <a:solidFill>
                  <a:schemeClr val="dk1"/>
                </a:solidFill>
              </a:rPr>
              <a:t>Actionable recommendations tailored only to the specific failure class {predicted_class} provided. Avoid listing or referring to other failure classes.</a:t>
            </a:r>
            <a:endParaRPr>
              <a:solidFill>
                <a:schemeClr val="dk1"/>
              </a:solidFill>
            </a:endParaRPr>
          </a:p>
          <a:p>
            <a:pPr indent="0" lvl="0" marL="0" rtl="0" algn="just">
              <a:lnSpc>
                <a:spcPct val="150000"/>
              </a:lnSpc>
              <a:spcBef>
                <a:spcPts val="0"/>
              </a:spcBef>
              <a:spcAft>
                <a:spcPts val="0"/>
              </a:spcAft>
              <a:buNone/>
            </a:pPr>
            <a:r>
              <a:rPr lang="en">
                <a:solidFill>
                  <a:schemeClr val="dk1"/>
                </a:solidFill>
              </a:rPr>
              <a:t>If the failure class is "No Failure," confirm that the machine is operating normally and requires no immediate maintenance, while suggesting continued monitoring and scheduled maintenance.</a:t>
            </a:r>
            <a:endParaRPr>
              <a:solidFill>
                <a:schemeClr val="dk1"/>
              </a:solidFill>
            </a:endParaRPr>
          </a:p>
          <a:p>
            <a:pPr indent="0" lvl="0" marL="0" rtl="0" algn="just">
              <a:lnSpc>
                <a:spcPct val="150000"/>
              </a:lnSpc>
              <a:spcBef>
                <a:spcPts val="0"/>
              </a:spcBef>
              <a:spcAft>
                <a:spcPts val="0"/>
              </a:spcAft>
              <a:buNone/>
            </a:pPr>
            <a:r>
              <a:rPr lang="en">
                <a:solidFill>
                  <a:schemeClr val="dk1"/>
                </a:solidFill>
              </a:rPr>
              <a:t>Ensure the output is concise, actionable, and relevant to the provided parameters.</a:t>
            </a:r>
            <a:endParaRPr>
              <a:solidFill>
                <a:schemeClr val="dk1"/>
              </a:solidFill>
            </a:endParaRPr>
          </a:p>
        </p:txBody>
      </p:sp>
      <p:sp>
        <p:nvSpPr>
          <p:cNvPr id="581" name="Google Shape;581;p8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6"/>
          <p:cNvSpPr txBox="1"/>
          <p:nvPr>
            <p:ph type="title"/>
          </p:nvPr>
        </p:nvSpPr>
        <p:spPr>
          <a:xfrm>
            <a:off x="265500" y="1661800"/>
            <a:ext cx="4045200" cy="199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Web </a:t>
            </a:r>
            <a:endParaRPr/>
          </a:p>
          <a:p>
            <a:pPr indent="0" lvl="0" marL="0" rtl="0" algn="ctr">
              <a:spcBef>
                <a:spcPts val="0"/>
              </a:spcBef>
              <a:spcAft>
                <a:spcPts val="0"/>
              </a:spcAft>
              <a:buNone/>
            </a:pPr>
            <a:r>
              <a:rPr lang="en"/>
              <a:t>Application</a:t>
            </a:r>
            <a:endParaRPr/>
          </a:p>
        </p:txBody>
      </p:sp>
      <p:pic>
        <p:nvPicPr>
          <p:cNvPr id="587" name="Google Shape;587;p86"/>
          <p:cNvPicPr preferRelativeResize="0"/>
          <p:nvPr/>
        </p:nvPicPr>
        <p:blipFill>
          <a:blip r:embed="rId3">
            <a:alphaModFix/>
          </a:blip>
          <a:stretch>
            <a:fillRect/>
          </a:stretch>
        </p:blipFill>
        <p:spPr>
          <a:xfrm>
            <a:off x="5623700" y="1352550"/>
            <a:ext cx="2438400" cy="2438400"/>
          </a:xfrm>
          <a:prstGeom prst="rect">
            <a:avLst/>
          </a:prstGeom>
          <a:noFill/>
          <a:ln>
            <a:noFill/>
          </a:ln>
        </p:spPr>
      </p:pic>
      <p:sp>
        <p:nvSpPr>
          <p:cNvPr id="588" name="Google Shape;588;p8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7"/>
          <p:cNvSpPr txBox="1"/>
          <p:nvPr/>
        </p:nvSpPr>
        <p:spPr>
          <a:xfrm>
            <a:off x="7488000" y="1971450"/>
            <a:ext cx="13491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Average"/>
                <a:ea typeface="Average"/>
                <a:cs typeface="Average"/>
                <a:sym typeface="Average"/>
              </a:rPr>
              <a:t>Web Flow Diagram</a:t>
            </a:r>
            <a:endParaRPr sz="2200">
              <a:solidFill>
                <a:schemeClr val="dk1"/>
              </a:solidFill>
              <a:latin typeface="Average"/>
              <a:ea typeface="Average"/>
              <a:cs typeface="Average"/>
              <a:sym typeface="Average"/>
            </a:endParaRPr>
          </a:p>
        </p:txBody>
      </p:sp>
      <p:pic>
        <p:nvPicPr>
          <p:cNvPr id="594" name="Google Shape;594;p87"/>
          <p:cNvPicPr preferRelativeResize="0"/>
          <p:nvPr/>
        </p:nvPicPr>
        <p:blipFill>
          <a:blip r:embed="rId3">
            <a:alphaModFix/>
          </a:blip>
          <a:stretch>
            <a:fillRect/>
          </a:stretch>
        </p:blipFill>
        <p:spPr>
          <a:xfrm>
            <a:off x="0" y="0"/>
            <a:ext cx="7083996" cy="5143500"/>
          </a:xfrm>
          <a:prstGeom prst="rect">
            <a:avLst/>
          </a:prstGeom>
          <a:noFill/>
          <a:ln>
            <a:noFill/>
          </a:ln>
        </p:spPr>
      </p:pic>
      <p:sp>
        <p:nvSpPr>
          <p:cNvPr id="595" name="Google Shape;595;p8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8"/>
          <p:cNvSpPr txBox="1"/>
          <p:nvPr>
            <p:ph idx="1" type="body"/>
          </p:nvPr>
        </p:nvSpPr>
        <p:spPr>
          <a:xfrm>
            <a:off x="1572600" y="4246600"/>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FailGuard AI</a:t>
            </a:r>
            <a:endParaRPr/>
          </a:p>
        </p:txBody>
      </p:sp>
      <p:sp>
        <p:nvSpPr>
          <p:cNvPr id="601" name="Google Shape;601;p88"/>
          <p:cNvSpPr txBox="1"/>
          <p:nvPr/>
        </p:nvSpPr>
        <p:spPr>
          <a:xfrm>
            <a:off x="1024550" y="496250"/>
            <a:ext cx="1841100" cy="10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602" name="Google Shape;602;p88"/>
          <p:cNvPicPr preferRelativeResize="0"/>
          <p:nvPr/>
        </p:nvPicPr>
        <p:blipFill>
          <a:blip r:embed="rId3">
            <a:alphaModFix/>
          </a:blip>
          <a:stretch>
            <a:fillRect/>
          </a:stretch>
        </p:blipFill>
        <p:spPr>
          <a:xfrm>
            <a:off x="289038" y="336450"/>
            <a:ext cx="8565928" cy="3518076"/>
          </a:xfrm>
          <a:prstGeom prst="rect">
            <a:avLst/>
          </a:prstGeom>
          <a:noFill/>
          <a:ln>
            <a:noFill/>
          </a:ln>
        </p:spPr>
      </p:pic>
      <p:sp>
        <p:nvSpPr>
          <p:cNvPr id="603" name="Google Shape;603;p8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9"/>
          <p:cNvSpPr txBox="1"/>
          <p:nvPr>
            <p:ph idx="1" type="body"/>
          </p:nvPr>
        </p:nvSpPr>
        <p:spPr>
          <a:xfrm>
            <a:off x="1572600" y="4246600"/>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FailGuard AI</a:t>
            </a:r>
            <a:endParaRPr/>
          </a:p>
        </p:txBody>
      </p:sp>
      <p:sp>
        <p:nvSpPr>
          <p:cNvPr id="609" name="Google Shape;609;p89"/>
          <p:cNvSpPr txBox="1"/>
          <p:nvPr/>
        </p:nvSpPr>
        <p:spPr>
          <a:xfrm>
            <a:off x="1024550" y="496250"/>
            <a:ext cx="1841100" cy="10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610" name="Google Shape;610;p89"/>
          <p:cNvPicPr preferRelativeResize="0"/>
          <p:nvPr/>
        </p:nvPicPr>
        <p:blipFill>
          <a:blip r:embed="rId3">
            <a:alphaModFix/>
          </a:blip>
          <a:stretch>
            <a:fillRect/>
          </a:stretch>
        </p:blipFill>
        <p:spPr>
          <a:xfrm>
            <a:off x="510475" y="432050"/>
            <a:ext cx="8169677" cy="3884725"/>
          </a:xfrm>
          <a:prstGeom prst="rect">
            <a:avLst/>
          </a:prstGeom>
          <a:noFill/>
          <a:ln>
            <a:noFill/>
          </a:ln>
        </p:spPr>
      </p:pic>
      <p:sp>
        <p:nvSpPr>
          <p:cNvPr id="611" name="Google Shape;611;p8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aphicFrame>
        <p:nvGraphicFramePr>
          <p:cNvPr id="228" name="Google Shape;228;p36"/>
          <p:cNvGraphicFramePr/>
          <p:nvPr/>
        </p:nvGraphicFramePr>
        <p:xfrm>
          <a:off x="620663" y="189575"/>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3.</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Machine Learning for Predictive Maintenance: a Multiple Classifier Approach</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Proposed two multi-class PdM training algorithms that use Monte Carlo simulations and can be adapted to any classification algorithm.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In this article, SVM and KNN are used.</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SVM:</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No of simulations = 10</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Accuracy: 98.47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63.14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70.84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No of simulations = 20</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Accuracy: 98.37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56.61</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77.77</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KNN:</a:t>
                      </a:r>
                      <a:endParaRPr sz="1100">
                        <a:solidFill>
                          <a:schemeClr val="dk1"/>
                        </a:solidFill>
                        <a:latin typeface="Average"/>
                        <a:ea typeface="Average"/>
                        <a:cs typeface="Average"/>
                        <a:sym typeface="Average"/>
                      </a:endParaRPr>
                    </a:p>
                    <a:p>
                      <a:pPr indent="0" lvl="0" marL="0" rtl="0" algn="just">
                        <a:lnSpc>
                          <a:spcPct val="120000"/>
                        </a:lnSpc>
                        <a:spcBef>
                          <a:spcPts val="0"/>
                        </a:spcBef>
                        <a:spcAft>
                          <a:spcPts val="0"/>
                        </a:spcAft>
                        <a:buNone/>
                      </a:pPr>
                      <a:r>
                        <a:rPr lang="en" sz="1100">
                          <a:solidFill>
                            <a:schemeClr val="dk1"/>
                          </a:solidFill>
                          <a:latin typeface="Average"/>
                          <a:ea typeface="Average"/>
                          <a:cs typeface="Average"/>
                          <a:sym typeface="Average"/>
                        </a:rPr>
                        <a:t>No of simulations = 10</a:t>
                      </a:r>
                      <a:endParaRPr sz="1100">
                        <a:solidFill>
                          <a:schemeClr val="dk1"/>
                        </a:solidFill>
                        <a:latin typeface="Average"/>
                        <a:ea typeface="Average"/>
                        <a:cs typeface="Average"/>
                        <a:sym typeface="Average"/>
                      </a:endParaRPr>
                    </a:p>
                    <a:p>
                      <a:pPr indent="0" lvl="0" marL="0" rtl="0" algn="just">
                        <a:lnSpc>
                          <a:spcPct val="120000"/>
                        </a:lnSpc>
                        <a:spcBef>
                          <a:spcPts val="0"/>
                        </a:spcBef>
                        <a:spcAft>
                          <a:spcPts val="0"/>
                        </a:spcAft>
                        <a:buNone/>
                      </a:pPr>
                      <a:r>
                        <a:rPr lang="en" sz="1100">
                          <a:solidFill>
                            <a:schemeClr val="dk1"/>
                          </a:solidFill>
                          <a:latin typeface="Average"/>
                          <a:ea typeface="Average"/>
                          <a:cs typeface="Average"/>
                          <a:sym typeface="Average"/>
                        </a:rPr>
                        <a:t>Accuracy: 98.47 </a:t>
                      </a:r>
                      <a:endParaRPr sz="1100">
                        <a:solidFill>
                          <a:schemeClr val="dk1"/>
                        </a:solidFill>
                        <a:latin typeface="Average"/>
                        <a:ea typeface="Average"/>
                        <a:cs typeface="Average"/>
                        <a:sym typeface="Average"/>
                      </a:endParaRPr>
                    </a:p>
                    <a:p>
                      <a:pPr indent="0" lvl="0" marL="0" rtl="0" algn="just">
                        <a:lnSpc>
                          <a:spcPct val="120000"/>
                        </a:lnSpc>
                        <a:spcBef>
                          <a:spcPts val="0"/>
                        </a:spcBef>
                        <a:spcAft>
                          <a:spcPts val="0"/>
                        </a:spcAft>
                        <a:buNone/>
                      </a:pPr>
                      <a:r>
                        <a:rPr lang="en" sz="1100">
                          <a:solidFill>
                            <a:schemeClr val="dk1"/>
                          </a:solidFill>
                          <a:latin typeface="Average"/>
                          <a:ea typeface="Average"/>
                          <a:cs typeface="Average"/>
                          <a:sym typeface="Average"/>
                        </a:rPr>
                        <a:t>Precision: 64.09 </a:t>
                      </a:r>
                      <a:endParaRPr sz="1100">
                        <a:solidFill>
                          <a:schemeClr val="dk1"/>
                        </a:solidFill>
                        <a:latin typeface="Average"/>
                        <a:ea typeface="Average"/>
                        <a:cs typeface="Average"/>
                        <a:sym typeface="Average"/>
                      </a:endParaRPr>
                    </a:p>
                    <a:p>
                      <a:pPr indent="0" lvl="0" marL="0" rtl="0" algn="just">
                        <a:lnSpc>
                          <a:spcPct val="120000"/>
                        </a:lnSpc>
                        <a:spcBef>
                          <a:spcPts val="0"/>
                        </a:spcBef>
                        <a:spcAft>
                          <a:spcPts val="0"/>
                        </a:spcAft>
                        <a:buNone/>
                      </a:pPr>
                      <a:r>
                        <a:rPr lang="en" sz="1100">
                          <a:solidFill>
                            <a:schemeClr val="dk1"/>
                          </a:solidFill>
                          <a:latin typeface="Average"/>
                          <a:ea typeface="Average"/>
                          <a:cs typeface="Average"/>
                          <a:sym typeface="Average"/>
                        </a:rPr>
                        <a:t>Recall:  67.85</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lnSpc>
                          <a:spcPct val="120000"/>
                        </a:lnSpc>
                        <a:spcBef>
                          <a:spcPts val="0"/>
                        </a:spcBef>
                        <a:spcAft>
                          <a:spcPts val="0"/>
                        </a:spcAft>
                        <a:buNone/>
                      </a:pPr>
                      <a:r>
                        <a:rPr lang="en" sz="1100">
                          <a:solidFill>
                            <a:schemeClr val="dk1"/>
                          </a:solidFill>
                          <a:latin typeface="Average"/>
                          <a:ea typeface="Average"/>
                          <a:cs typeface="Average"/>
                          <a:sym typeface="Average"/>
                        </a:rPr>
                        <a:t>No of simulations = 20</a:t>
                      </a:r>
                      <a:endParaRPr sz="1100">
                        <a:solidFill>
                          <a:schemeClr val="dk1"/>
                        </a:solidFill>
                        <a:latin typeface="Average"/>
                        <a:ea typeface="Average"/>
                        <a:cs typeface="Average"/>
                        <a:sym typeface="Average"/>
                      </a:endParaRPr>
                    </a:p>
                    <a:p>
                      <a:pPr indent="0" lvl="0" marL="0" rtl="0" algn="just">
                        <a:lnSpc>
                          <a:spcPct val="120000"/>
                        </a:lnSpc>
                        <a:spcBef>
                          <a:spcPts val="0"/>
                        </a:spcBef>
                        <a:spcAft>
                          <a:spcPts val="0"/>
                        </a:spcAft>
                        <a:buNone/>
                      </a:pPr>
                      <a:r>
                        <a:rPr lang="en" sz="1100">
                          <a:solidFill>
                            <a:schemeClr val="dk1"/>
                          </a:solidFill>
                          <a:latin typeface="Average"/>
                          <a:ea typeface="Average"/>
                          <a:cs typeface="Average"/>
                          <a:sym typeface="Average"/>
                        </a:rPr>
                        <a:t>Accuracy: 98.39 </a:t>
                      </a:r>
                      <a:endParaRPr sz="1100">
                        <a:solidFill>
                          <a:schemeClr val="dk1"/>
                        </a:solidFill>
                        <a:latin typeface="Average"/>
                        <a:ea typeface="Average"/>
                        <a:cs typeface="Average"/>
                        <a:sym typeface="Average"/>
                      </a:endParaRPr>
                    </a:p>
                    <a:p>
                      <a:pPr indent="0" lvl="0" marL="0" rtl="0" algn="just">
                        <a:lnSpc>
                          <a:spcPct val="120000"/>
                        </a:lnSpc>
                        <a:spcBef>
                          <a:spcPts val="0"/>
                        </a:spcBef>
                        <a:spcAft>
                          <a:spcPts val="0"/>
                        </a:spcAft>
                        <a:buNone/>
                      </a:pPr>
                      <a:r>
                        <a:rPr lang="en" sz="1100">
                          <a:solidFill>
                            <a:schemeClr val="dk1"/>
                          </a:solidFill>
                          <a:latin typeface="Average"/>
                          <a:ea typeface="Average"/>
                          <a:cs typeface="Average"/>
                          <a:sym typeface="Average"/>
                        </a:rPr>
                        <a:t>Precision: 58.00 </a:t>
                      </a:r>
                      <a:endParaRPr sz="1100">
                        <a:solidFill>
                          <a:schemeClr val="dk1"/>
                        </a:solidFill>
                        <a:latin typeface="Average"/>
                        <a:ea typeface="Average"/>
                        <a:cs typeface="Average"/>
                        <a:sym typeface="Average"/>
                      </a:endParaRPr>
                    </a:p>
                    <a:p>
                      <a:pPr indent="0" lvl="0" marL="0" rtl="0" algn="just">
                        <a:lnSpc>
                          <a:spcPct val="120000"/>
                        </a:lnSpc>
                        <a:spcBef>
                          <a:spcPts val="0"/>
                        </a:spcBef>
                        <a:spcAft>
                          <a:spcPts val="0"/>
                        </a:spcAft>
                        <a:buNone/>
                      </a:pPr>
                      <a:r>
                        <a:rPr lang="en" sz="1100">
                          <a:solidFill>
                            <a:schemeClr val="dk1"/>
                          </a:solidFill>
                          <a:latin typeface="Average"/>
                          <a:ea typeface="Average"/>
                          <a:cs typeface="Average"/>
                          <a:sym typeface="Average"/>
                        </a:rPr>
                        <a:t>Recall: 75.42</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29" name="Google Shape;229;p3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0"/>
          <p:cNvSpPr txBox="1"/>
          <p:nvPr>
            <p:ph idx="1" type="body"/>
          </p:nvPr>
        </p:nvSpPr>
        <p:spPr>
          <a:xfrm>
            <a:off x="1572600" y="4246600"/>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FailGuard AI</a:t>
            </a:r>
            <a:endParaRPr/>
          </a:p>
        </p:txBody>
      </p:sp>
      <p:sp>
        <p:nvSpPr>
          <p:cNvPr id="617" name="Google Shape;617;p90"/>
          <p:cNvSpPr txBox="1"/>
          <p:nvPr/>
        </p:nvSpPr>
        <p:spPr>
          <a:xfrm>
            <a:off x="1024550" y="496250"/>
            <a:ext cx="1841100" cy="10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618" name="Google Shape;618;p90"/>
          <p:cNvPicPr preferRelativeResize="0"/>
          <p:nvPr/>
        </p:nvPicPr>
        <p:blipFill>
          <a:blip r:embed="rId3">
            <a:alphaModFix/>
          </a:blip>
          <a:stretch>
            <a:fillRect/>
          </a:stretch>
        </p:blipFill>
        <p:spPr>
          <a:xfrm>
            <a:off x="2587850" y="242300"/>
            <a:ext cx="4254625" cy="3941799"/>
          </a:xfrm>
          <a:prstGeom prst="rect">
            <a:avLst/>
          </a:prstGeom>
          <a:noFill/>
          <a:ln>
            <a:noFill/>
          </a:ln>
        </p:spPr>
      </p:pic>
      <p:sp>
        <p:nvSpPr>
          <p:cNvPr id="619" name="Google Shape;619;p9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a:t>
            </a:r>
            <a:endParaRPr/>
          </a:p>
        </p:txBody>
      </p:sp>
      <p:sp>
        <p:nvSpPr>
          <p:cNvPr id="625" name="Google Shape;625;p91"/>
          <p:cNvSpPr txBox="1"/>
          <p:nvPr>
            <p:ph idx="1" type="body"/>
          </p:nvPr>
        </p:nvSpPr>
        <p:spPr>
          <a:xfrm>
            <a:off x="311700" y="1152475"/>
            <a:ext cx="8520600" cy="36681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a:solidFill>
                  <a:schemeClr val="dk1"/>
                </a:solidFill>
              </a:rPr>
              <a:t>The system is able to fulfill all the objectives i.e. Failure Prediction, Type of Failure and Diagnostic Report</a:t>
            </a:r>
            <a:endParaRPr>
              <a:solidFill>
                <a:schemeClr val="dk1"/>
              </a:solidFill>
            </a:endParaRPr>
          </a:p>
          <a:p>
            <a:pPr indent="0" lvl="0" marL="0" rtl="0" algn="just">
              <a:lnSpc>
                <a:spcPct val="150000"/>
              </a:lnSpc>
              <a:spcBef>
                <a:spcPts val="0"/>
              </a:spcBef>
              <a:spcAft>
                <a:spcPts val="0"/>
              </a:spcAft>
              <a:buNone/>
            </a:pPr>
            <a:r>
              <a:t/>
            </a:r>
            <a:endParaRPr>
              <a:solidFill>
                <a:schemeClr val="dk1"/>
              </a:solidFill>
            </a:endParaRPr>
          </a:p>
          <a:p>
            <a:pPr indent="0" lvl="0" marL="0" rtl="0" algn="just">
              <a:lnSpc>
                <a:spcPct val="150000"/>
              </a:lnSpc>
              <a:spcBef>
                <a:spcPts val="0"/>
              </a:spcBef>
              <a:spcAft>
                <a:spcPts val="0"/>
              </a:spcAft>
              <a:buNone/>
            </a:pPr>
            <a:r>
              <a:rPr lang="en">
                <a:solidFill>
                  <a:schemeClr val="dk1"/>
                </a:solidFill>
              </a:rPr>
              <a:t>Besides objectives, the system also delivers the identified literature gaps</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Building a robust generalized System</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Identifying the </a:t>
            </a:r>
            <a:r>
              <a:rPr lang="en">
                <a:solidFill>
                  <a:schemeClr val="dk1"/>
                </a:solidFill>
              </a:rPr>
              <a:t>reason</a:t>
            </a:r>
            <a:r>
              <a:rPr lang="en">
                <a:solidFill>
                  <a:schemeClr val="dk1"/>
                </a:solidFill>
              </a:rPr>
              <a:t> why machine failed</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Giving instructions to operators through report</a:t>
            </a:r>
            <a:endParaRPr>
              <a:solidFill>
                <a:schemeClr val="dk1"/>
              </a:solidFill>
            </a:endParaRPr>
          </a:p>
        </p:txBody>
      </p:sp>
      <p:sp>
        <p:nvSpPr>
          <p:cNvPr id="626" name="Google Shape;626;p9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Disadvantages</a:t>
            </a:r>
            <a:endParaRPr/>
          </a:p>
        </p:txBody>
      </p:sp>
      <p:sp>
        <p:nvSpPr>
          <p:cNvPr id="632" name="Google Shape;632;p92"/>
          <p:cNvSpPr txBox="1"/>
          <p:nvPr>
            <p:ph idx="1" type="body"/>
          </p:nvPr>
        </p:nvSpPr>
        <p:spPr>
          <a:xfrm>
            <a:off x="311700" y="1152475"/>
            <a:ext cx="8520600" cy="36681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chemeClr val="dk1"/>
              </a:buClr>
              <a:buSzPts val="1800"/>
              <a:buChar char="-"/>
            </a:pPr>
            <a:r>
              <a:rPr lang="en">
                <a:solidFill>
                  <a:schemeClr val="dk1"/>
                </a:solidFill>
              </a:rPr>
              <a:t>The diagnostic report generated by the LLM </a:t>
            </a:r>
            <a:r>
              <a:rPr b="1" lang="en">
                <a:solidFill>
                  <a:schemeClr val="dk1"/>
                </a:solidFill>
              </a:rPr>
              <a:t>depends heavily on its prompt</a:t>
            </a:r>
            <a:r>
              <a:rPr lang="en">
                <a:solidFill>
                  <a:schemeClr val="dk1"/>
                </a:solidFill>
              </a:rPr>
              <a:t> and fine-tuning. It may produce inaccurate or irrelevant information if the input is misinterpreted or incomplete.</a:t>
            </a:r>
            <a:endParaRPr>
              <a:solidFill>
                <a:schemeClr val="dk1"/>
              </a:solidFill>
            </a:endParaRPr>
          </a:p>
          <a:p>
            <a:pPr indent="0" lvl="0" marL="0" rtl="0" algn="just">
              <a:lnSpc>
                <a:spcPct val="150000"/>
              </a:lnSpc>
              <a:spcBef>
                <a:spcPts val="0"/>
              </a:spcBef>
              <a:spcAft>
                <a:spcPts val="0"/>
              </a:spcAft>
              <a:buNone/>
            </a:pPr>
            <a:r>
              <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The system requires a </a:t>
            </a:r>
            <a:r>
              <a:rPr b="1" lang="en">
                <a:solidFill>
                  <a:schemeClr val="dk1"/>
                </a:solidFill>
              </a:rPr>
              <a:t>constant internet connection.</a:t>
            </a:r>
            <a:endParaRPr b="1">
              <a:solidFill>
                <a:schemeClr val="dk1"/>
              </a:solidFill>
            </a:endParaRPr>
          </a:p>
          <a:p>
            <a:pPr indent="0" lvl="0" marL="0" rtl="0" algn="just">
              <a:lnSpc>
                <a:spcPct val="150000"/>
              </a:lnSpc>
              <a:spcBef>
                <a:spcPts val="0"/>
              </a:spcBef>
              <a:spcAft>
                <a:spcPts val="0"/>
              </a:spcAft>
              <a:buNone/>
            </a:pPr>
            <a:r>
              <a:t/>
            </a:r>
            <a:endParaRPr>
              <a:solidFill>
                <a:schemeClr val="dk1"/>
              </a:solidFill>
            </a:endParaRPr>
          </a:p>
        </p:txBody>
      </p:sp>
      <p:sp>
        <p:nvSpPr>
          <p:cNvPr id="633" name="Google Shape;633;p9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639" name="Google Shape;639;p93"/>
          <p:cNvSpPr txBox="1"/>
          <p:nvPr>
            <p:ph idx="1" type="body"/>
          </p:nvPr>
        </p:nvSpPr>
        <p:spPr>
          <a:xfrm>
            <a:off x="311700" y="1152475"/>
            <a:ext cx="8520600" cy="36681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chemeClr val="dk1"/>
              </a:buClr>
              <a:buSzPts val="1800"/>
              <a:buChar char="-"/>
            </a:pPr>
            <a:r>
              <a:rPr lang="en">
                <a:solidFill>
                  <a:schemeClr val="dk1"/>
                </a:solidFill>
              </a:rPr>
              <a:t>Fine Tune LLM for the specific use case.</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Implement a RAG (Retrieval Augmented Generation) architecture for more relevant results.</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Enhance explainability of </a:t>
            </a:r>
            <a:r>
              <a:rPr lang="en">
                <a:solidFill>
                  <a:schemeClr val="dk1"/>
                </a:solidFill>
              </a:rPr>
              <a:t>results</a:t>
            </a:r>
            <a:r>
              <a:rPr lang="en">
                <a:solidFill>
                  <a:schemeClr val="dk1"/>
                </a:solidFill>
              </a:rPr>
              <a:t> </a:t>
            </a:r>
            <a:r>
              <a:rPr lang="en">
                <a:solidFill>
                  <a:schemeClr val="dk1"/>
                </a:solidFill>
              </a:rPr>
              <a:t>with</a:t>
            </a:r>
            <a:r>
              <a:rPr lang="en">
                <a:solidFill>
                  <a:schemeClr val="dk1"/>
                </a:solidFill>
              </a:rPr>
              <a:t> the help of XAI architectures like SHAP (SHapley Additive exPlanations) or LIME (Local Interpretable Model-agnostic Explanation)</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Validate the responses with the help of SMEs</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Experiment on various LLMs using various fine-tuned prompts for better results. </a:t>
            </a:r>
            <a:endParaRPr>
              <a:solidFill>
                <a:schemeClr val="dk1"/>
              </a:solidFill>
            </a:endParaRPr>
          </a:p>
        </p:txBody>
      </p:sp>
      <p:sp>
        <p:nvSpPr>
          <p:cNvPr id="640" name="Google Shape;640;p9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4"/>
          <p:cNvSpPr txBox="1"/>
          <p:nvPr>
            <p:ph idx="1" type="body"/>
          </p:nvPr>
        </p:nvSpPr>
        <p:spPr>
          <a:xfrm>
            <a:off x="311700" y="1152475"/>
            <a:ext cx="8520600" cy="36681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chemeClr val="dk1"/>
              </a:buClr>
              <a:buSzPts val="1800"/>
              <a:buChar char="-"/>
            </a:pPr>
            <a:r>
              <a:rPr lang="en">
                <a:solidFill>
                  <a:schemeClr val="dk1"/>
                </a:solidFill>
              </a:rPr>
              <a:t>Handled the Data challenges using Statistical and GenAI techniques. </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The project offers comprehensive solution to the problem of predictive maintenance.</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The project aligns closely with real-world industrial scenarios providing actionable insights to machine operators.</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The modular design of the system allows for scalability and adaptation to other predictive maintenance datasets, though further testing is needed to generalize the solution.</a:t>
            </a:r>
            <a:endParaRPr>
              <a:solidFill>
                <a:schemeClr val="dk1"/>
              </a:solidFill>
            </a:endParaRPr>
          </a:p>
        </p:txBody>
      </p:sp>
      <p:sp>
        <p:nvSpPr>
          <p:cNvPr id="646" name="Google Shape;646;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647" name="Google Shape;647;p9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5"/>
          <p:cNvSpPr txBox="1"/>
          <p:nvPr>
            <p:ph type="title"/>
          </p:nvPr>
        </p:nvSpPr>
        <p:spPr>
          <a:xfrm>
            <a:off x="261825" y="1964975"/>
            <a:ext cx="3578700" cy="12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t>Thank You!</a:t>
            </a:r>
            <a:endParaRPr sz="6000"/>
          </a:p>
        </p:txBody>
      </p:sp>
      <p:grpSp>
        <p:nvGrpSpPr>
          <p:cNvPr id="653" name="Google Shape;653;p95"/>
          <p:cNvGrpSpPr/>
          <p:nvPr/>
        </p:nvGrpSpPr>
        <p:grpSpPr>
          <a:xfrm>
            <a:off x="4651732" y="3772079"/>
            <a:ext cx="594300" cy="501771"/>
            <a:chOff x="6107475" y="4573475"/>
            <a:chExt cx="594300" cy="501771"/>
          </a:xfrm>
        </p:grpSpPr>
        <p:sp>
          <p:nvSpPr>
            <p:cNvPr id="654" name="Google Shape;654;p95"/>
            <p:cNvSpPr/>
            <p:nvPr/>
          </p:nvSpPr>
          <p:spPr>
            <a:xfrm>
              <a:off x="6107475"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95"/>
            <p:cNvSpPr/>
            <p:nvPr/>
          </p:nvSpPr>
          <p:spPr>
            <a:xfrm>
              <a:off x="6244650"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6" name="Google Shape;656;p95"/>
            <p:cNvSpPr/>
            <p:nvPr/>
          </p:nvSpPr>
          <p:spPr>
            <a:xfrm>
              <a:off x="6381825"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p95"/>
            <p:cNvSpPr/>
            <p:nvPr/>
          </p:nvSpPr>
          <p:spPr>
            <a:xfrm>
              <a:off x="6519000"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8" name="Google Shape;658;p95"/>
            <p:cNvSpPr/>
            <p:nvPr/>
          </p:nvSpPr>
          <p:spPr>
            <a:xfrm>
              <a:off x="6656175"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p95"/>
            <p:cNvSpPr/>
            <p:nvPr/>
          </p:nvSpPr>
          <p:spPr>
            <a:xfrm>
              <a:off x="6107475"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0" name="Google Shape;660;p95"/>
            <p:cNvSpPr/>
            <p:nvPr/>
          </p:nvSpPr>
          <p:spPr>
            <a:xfrm>
              <a:off x="6244650"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p95"/>
            <p:cNvSpPr/>
            <p:nvPr/>
          </p:nvSpPr>
          <p:spPr>
            <a:xfrm>
              <a:off x="6381825"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2" name="Google Shape;662;p95"/>
            <p:cNvSpPr/>
            <p:nvPr/>
          </p:nvSpPr>
          <p:spPr>
            <a:xfrm>
              <a:off x="6519000"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3" name="Google Shape;663;p95"/>
            <p:cNvSpPr/>
            <p:nvPr/>
          </p:nvSpPr>
          <p:spPr>
            <a:xfrm>
              <a:off x="6656175"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4" name="Google Shape;664;p95"/>
            <p:cNvSpPr/>
            <p:nvPr/>
          </p:nvSpPr>
          <p:spPr>
            <a:xfrm>
              <a:off x="6107475"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5" name="Google Shape;665;p95"/>
            <p:cNvSpPr/>
            <p:nvPr/>
          </p:nvSpPr>
          <p:spPr>
            <a:xfrm>
              <a:off x="6244650"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6" name="Google Shape;666;p95"/>
            <p:cNvSpPr/>
            <p:nvPr/>
          </p:nvSpPr>
          <p:spPr>
            <a:xfrm>
              <a:off x="6381825"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7" name="Google Shape;667;p95"/>
            <p:cNvSpPr/>
            <p:nvPr/>
          </p:nvSpPr>
          <p:spPr>
            <a:xfrm>
              <a:off x="6519000"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8" name="Google Shape;668;p95"/>
            <p:cNvSpPr/>
            <p:nvPr/>
          </p:nvSpPr>
          <p:spPr>
            <a:xfrm>
              <a:off x="6656175"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95"/>
            <p:cNvSpPr/>
            <p:nvPr/>
          </p:nvSpPr>
          <p:spPr>
            <a:xfrm>
              <a:off x="6107475"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0" name="Google Shape;670;p95"/>
            <p:cNvSpPr/>
            <p:nvPr/>
          </p:nvSpPr>
          <p:spPr>
            <a:xfrm>
              <a:off x="6244650"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p95"/>
            <p:cNvSpPr/>
            <p:nvPr/>
          </p:nvSpPr>
          <p:spPr>
            <a:xfrm>
              <a:off x="6381825"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p95"/>
            <p:cNvSpPr/>
            <p:nvPr/>
          </p:nvSpPr>
          <p:spPr>
            <a:xfrm>
              <a:off x="6519000"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p95"/>
            <p:cNvSpPr/>
            <p:nvPr/>
          </p:nvSpPr>
          <p:spPr>
            <a:xfrm>
              <a:off x="6656175"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p95"/>
            <p:cNvSpPr/>
            <p:nvPr/>
          </p:nvSpPr>
          <p:spPr>
            <a:xfrm>
              <a:off x="6107475"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95"/>
            <p:cNvSpPr/>
            <p:nvPr/>
          </p:nvSpPr>
          <p:spPr>
            <a:xfrm>
              <a:off x="6244650"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6" name="Google Shape;676;p95"/>
            <p:cNvSpPr/>
            <p:nvPr/>
          </p:nvSpPr>
          <p:spPr>
            <a:xfrm>
              <a:off x="6381825"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7" name="Google Shape;677;p95"/>
            <p:cNvSpPr/>
            <p:nvPr/>
          </p:nvSpPr>
          <p:spPr>
            <a:xfrm>
              <a:off x="6519000"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8" name="Google Shape;678;p95"/>
            <p:cNvSpPr/>
            <p:nvPr/>
          </p:nvSpPr>
          <p:spPr>
            <a:xfrm>
              <a:off x="6656175"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79" name="Google Shape;679;p95"/>
          <p:cNvGrpSpPr/>
          <p:nvPr/>
        </p:nvGrpSpPr>
        <p:grpSpPr>
          <a:xfrm>
            <a:off x="4188771" y="1499600"/>
            <a:ext cx="324300" cy="1072150"/>
            <a:chOff x="8278241" y="2502000"/>
            <a:chExt cx="324300" cy="1072150"/>
          </a:xfrm>
        </p:grpSpPr>
        <p:sp>
          <p:nvSpPr>
            <p:cNvPr id="680" name="Google Shape;680;p95"/>
            <p:cNvSpPr/>
            <p:nvPr/>
          </p:nvSpPr>
          <p:spPr>
            <a:xfrm>
              <a:off x="8278241" y="2502000"/>
              <a:ext cx="324300" cy="280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95"/>
            <p:cNvSpPr/>
            <p:nvPr/>
          </p:nvSpPr>
          <p:spPr>
            <a:xfrm>
              <a:off x="8278241" y="2897825"/>
              <a:ext cx="324300" cy="280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95"/>
            <p:cNvSpPr/>
            <p:nvPr/>
          </p:nvSpPr>
          <p:spPr>
            <a:xfrm>
              <a:off x="8278241" y="3293650"/>
              <a:ext cx="324300" cy="280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83" name="Google Shape;683;p95"/>
          <p:cNvSpPr/>
          <p:nvPr/>
        </p:nvSpPr>
        <p:spPr>
          <a:xfrm>
            <a:off x="6834025" y="2206850"/>
            <a:ext cx="507300" cy="50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84" name="Google Shape;684;p95"/>
          <p:cNvGrpSpPr/>
          <p:nvPr/>
        </p:nvGrpSpPr>
        <p:grpSpPr>
          <a:xfrm>
            <a:off x="3938206" y="3825218"/>
            <a:ext cx="574985" cy="507291"/>
            <a:chOff x="6107475" y="4573475"/>
            <a:chExt cx="594300" cy="501771"/>
          </a:xfrm>
        </p:grpSpPr>
        <p:sp>
          <p:nvSpPr>
            <p:cNvPr id="685" name="Google Shape;685;p95"/>
            <p:cNvSpPr/>
            <p:nvPr/>
          </p:nvSpPr>
          <p:spPr>
            <a:xfrm>
              <a:off x="6107475"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95"/>
            <p:cNvSpPr/>
            <p:nvPr/>
          </p:nvSpPr>
          <p:spPr>
            <a:xfrm>
              <a:off x="6244650"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7" name="Google Shape;687;p95"/>
            <p:cNvSpPr/>
            <p:nvPr/>
          </p:nvSpPr>
          <p:spPr>
            <a:xfrm>
              <a:off x="6381825"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8" name="Google Shape;688;p95"/>
            <p:cNvSpPr/>
            <p:nvPr/>
          </p:nvSpPr>
          <p:spPr>
            <a:xfrm>
              <a:off x="6519000"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9" name="Google Shape;689;p95"/>
            <p:cNvSpPr/>
            <p:nvPr/>
          </p:nvSpPr>
          <p:spPr>
            <a:xfrm>
              <a:off x="6656175" y="457347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0" name="Google Shape;690;p95"/>
            <p:cNvSpPr/>
            <p:nvPr/>
          </p:nvSpPr>
          <p:spPr>
            <a:xfrm>
              <a:off x="6107475"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1" name="Google Shape;691;p95"/>
            <p:cNvSpPr/>
            <p:nvPr/>
          </p:nvSpPr>
          <p:spPr>
            <a:xfrm>
              <a:off x="6244650"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2" name="Google Shape;692;p95"/>
            <p:cNvSpPr/>
            <p:nvPr/>
          </p:nvSpPr>
          <p:spPr>
            <a:xfrm>
              <a:off x="6381825"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3" name="Google Shape;693;p95"/>
            <p:cNvSpPr/>
            <p:nvPr/>
          </p:nvSpPr>
          <p:spPr>
            <a:xfrm>
              <a:off x="6519000"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4" name="Google Shape;694;p95"/>
            <p:cNvSpPr/>
            <p:nvPr/>
          </p:nvSpPr>
          <p:spPr>
            <a:xfrm>
              <a:off x="6656175" y="4688165"/>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p95"/>
            <p:cNvSpPr/>
            <p:nvPr/>
          </p:nvSpPr>
          <p:spPr>
            <a:xfrm>
              <a:off x="6107475"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95"/>
            <p:cNvSpPr/>
            <p:nvPr/>
          </p:nvSpPr>
          <p:spPr>
            <a:xfrm>
              <a:off x="6244650"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7" name="Google Shape;697;p95"/>
            <p:cNvSpPr/>
            <p:nvPr/>
          </p:nvSpPr>
          <p:spPr>
            <a:xfrm>
              <a:off x="6381825"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p95"/>
            <p:cNvSpPr/>
            <p:nvPr/>
          </p:nvSpPr>
          <p:spPr>
            <a:xfrm>
              <a:off x="6519000"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95"/>
            <p:cNvSpPr/>
            <p:nvPr/>
          </p:nvSpPr>
          <p:spPr>
            <a:xfrm>
              <a:off x="6656175" y="480026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95"/>
            <p:cNvSpPr/>
            <p:nvPr/>
          </p:nvSpPr>
          <p:spPr>
            <a:xfrm>
              <a:off x="6107475"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1" name="Google Shape;701;p95"/>
            <p:cNvSpPr/>
            <p:nvPr/>
          </p:nvSpPr>
          <p:spPr>
            <a:xfrm>
              <a:off x="6244650"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2" name="Google Shape;702;p95"/>
            <p:cNvSpPr/>
            <p:nvPr/>
          </p:nvSpPr>
          <p:spPr>
            <a:xfrm>
              <a:off x="6381825"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3" name="Google Shape;703;p95"/>
            <p:cNvSpPr/>
            <p:nvPr/>
          </p:nvSpPr>
          <p:spPr>
            <a:xfrm>
              <a:off x="6519000"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4" name="Google Shape;704;p95"/>
            <p:cNvSpPr/>
            <p:nvPr/>
          </p:nvSpPr>
          <p:spPr>
            <a:xfrm>
              <a:off x="6656175" y="4914957"/>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5" name="Google Shape;705;p95"/>
            <p:cNvSpPr/>
            <p:nvPr/>
          </p:nvSpPr>
          <p:spPr>
            <a:xfrm>
              <a:off x="6107475"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6" name="Google Shape;706;p95"/>
            <p:cNvSpPr/>
            <p:nvPr/>
          </p:nvSpPr>
          <p:spPr>
            <a:xfrm>
              <a:off x="6244650"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7" name="Google Shape;707;p95"/>
            <p:cNvSpPr/>
            <p:nvPr/>
          </p:nvSpPr>
          <p:spPr>
            <a:xfrm>
              <a:off x="6381825"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p95"/>
            <p:cNvSpPr/>
            <p:nvPr/>
          </p:nvSpPr>
          <p:spPr>
            <a:xfrm>
              <a:off x="6519000"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95"/>
            <p:cNvSpPr/>
            <p:nvPr/>
          </p:nvSpPr>
          <p:spPr>
            <a:xfrm>
              <a:off x="6656175" y="5029646"/>
              <a:ext cx="45600" cy="45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10" name="Google Shape;710;p95"/>
          <p:cNvSpPr txBox="1"/>
          <p:nvPr>
            <p:ph idx="12" type="sldNum"/>
          </p:nvPr>
        </p:nvSpPr>
        <p:spPr>
          <a:xfrm>
            <a:off x="8229600" y="4799170"/>
            <a:ext cx="457200" cy="2739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aphicFrame>
        <p:nvGraphicFramePr>
          <p:cNvPr id="234" name="Google Shape;234;p37"/>
          <p:cNvGraphicFramePr/>
          <p:nvPr/>
        </p:nvGraphicFramePr>
        <p:xfrm>
          <a:off x="620663" y="221275"/>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4.</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DefectTwin: When LLM Meets Digital Twin for Railway Defect Inspection</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Addressed the challenge of limited samples by integrating pre-trained LLM into Digital Twin.</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Utilizes multimodal and multi-model (M²)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LLM-based AI pipeline to analyze seen and unseen visual defects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in railways.</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Image:</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0.92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0.93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F1- Score: 0.92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AUC: 0.93</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Video:</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0.76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0.74</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F1- Score: 0.77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AUC: 0.77</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5.</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 real-time predictive maintenance system for machine systems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Introduced effective real-time predictive maintenance based on motion current which can detect abnormal electric conditions.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MLP with softmax activation function was used and was trained using scaled conjugate gradient (SCG) optimization.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Precision: 97.59%.</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Classification is not affected by parameters and hence it is observed that the motion current signature is independent of tuning parameters</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35" name="Google Shape;235;p3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aphicFrame>
        <p:nvGraphicFramePr>
          <p:cNvPr id="240" name="Google Shape;240;p38"/>
          <p:cNvGraphicFramePr/>
          <p:nvPr/>
        </p:nvGraphicFramePr>
        <p:xfrm>
          <a:off x="620663" y="213350"/>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6.</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Self-supervised LLM customizer (SSLC): Customizing LLMs on unlabeled data to enhance contextual question answering</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Proposed a framework (SSLC) for</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customizing LLMs using unlabeled text to enhance contextual question answering on custom data.</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Text Segmentation → Sentence Extraction → Synthesis → Curation → Fine Tuning</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Excels baseline models in 75% of the experiments by both qualitative and quantitative metrics.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Dataset: AdversarialQA</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Model: Mistral (7B)</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ROUGE-2: 0.21</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ROUGE-L: 0.41</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METEOR: 0.36</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BERT-F1: 0.91</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Human Eval(proxy): 0.46</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7.</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Log-based Predictive Maintenance</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Used Multi-Instance Learning[MIL] which includes creating bags of instances.</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The combined approach of instance-to-example, meta-examples, and instance-based supervised learning is used.</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Features: 389</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0.9</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0.86</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Features: 297</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0.84</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Recall: 0.73</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41" name="Google Shape;241;p3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aphicFrame>
        <p:nvGraphicFramePr>
          <p:cNvPr id="246" name="Google Shape;246;p39"/>
          <p:cNvGraphicFramePr/>
          <p:nvPr/>
        </p:nvGraphicFramePr>
        <p:xfrm>
          <a:off x="620663" y="179088"/>
          <a:ext cx="3000000" cy="3000000"/>
        </p:xfrm>
        <a:graphic>
          <a:graphicData uri="http://schemas.openxmlformats.org/drawingml/2006/table">
            <a:tbl>
              <a:tblPr>
                <a:noFill/>
                <a:tableStyleId>{63AD8C88-F273-49E2-A44F-296688DE85D8}</a:tableStyleId>
              </a:tblPr>
              <a:tblGrid>
                <a:gridCol w="467975"/>
                <a:gridCol w="1889075"/>
                <a:gridCol w="2884625"/>
                <a:gridCol w="2661000"/>
              </a:tblGrid>
              <a:tr h="381000">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SrNo</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Title and Link</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Methodology</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Average"/>
                          <a:ea typeface="Average"/>
                          <a:cs typeface="Average"/>
                          <a:sym typeface="Average"/>
                        </a:rPr>
                        <a:t>Results</a:t>
                      </a:r>
                      <a:endParaRPr b="1"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8.</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Advanced Machine Learning Techniques for Predictive Maintenance in Industrial IoT: Integrating Generative AI and Deep Learning for Real-Time Monitoring</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(Hypothesis)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Uses Gen-AI for PdM on Industrial IoT sensors Big Data.</a:t>
                      </a:r>
                      <a:endParaRPr sz="1100">
                        <a:solidFill>
                          <a:schemeClr val="dk1"/>
                        </a:solidFill>
                        <a:latin typeface="Average"/>
                        <a:ea typeface="Average"/>
                        <a:cs typeface="Average"/>
                        <a:sym typeface="Average"/>
                      </a:endParaRPr>
                    </a:p>
                    <a:p>
                      <a:pPr indent="-298450" lvl="0" marL="457200" rtl="0" algn="just">
                        <a:spcBef>
                          <a:spcPts val="0"/>
                        </a:spcBef>
                        <a:spcAft>
                          <a:spcPts val="0"/>
                        </a:spcAft>
                        <a:buClr>
                          <a:schemeClr val="dk1"/>
                        </a:buClr>
                        <a:buSzPts val="1100"/>
                        <a:buFont typeface="Average"/>
                        <a:buAutoNum type="arabicPeriod"/>
                      </a:pPr>
                      <a:r>
                        <a:rPr lang="en" sz="1100">
                          <a:solidFill>
                            <a:schemeClr val="dk1"/>
                          </a:solidFill>
                          <a:latin typeface="Average"/>
                          <a:ea typeface="Average"/>
                          <a:cs typeface="Average"/>
                          <a:sym typeface="Average"/>
                        </a:rPr>
                        <a:t>Data Augmentation </a:t>
                      </a:r>
                      <a:endParaRPr sz="1100">
                        <a:solidFill>
                          <a:schemeClr val="dk1"/>
                        </a:solidFill>
                        <a:latin typeface="Average"/>
                        <a:ea typeface="Average"/>
                        <a:cs typeface="Average"/>
                        <a:sym typeface="Average"/>
                      </a:endParaRPr>
                    </a:p>
                    <a:p>
                      <a:pPr indent="-298450" lvl="0" marL="457200" rtl="0" algn="just">
                        <a:spcBef>
                          <a:spcPts val="0"/>
                        </a:spcBef>
                        <a:spcAft>
                          <a:spcPts val="0"/>
                        </a:spcAft>
                        <a:buClr>
                          <a:schemeClr val="dk1"/>
                        </a:buClr>
                        <a:buSzPts val="1100"/>
                        <a:buFont typeface="Average"/>
                        <a:buAutoNum type="arabicPeriod"/>
                      </a:pPr>
                      <a:r>
                        <a:rPr lang="en" sz="1100">
                          <a:solidFill>
                            <a:schemeClr val="dk1"/>
                          </a:solidFill>
                          <a:latin typeface="Average"/>
                          <a:ea typeface="Average"/>
                          <a:cs typeface="Average"/>
                          <a:sym typeface="Average"/>
                        </a:rPr>
                        <a:t>Hybrid CNN-RNN model development</a:t>
                      </a:r>
                      <a:endParaRPr sz="1100">
                        <a:solidFill>
                          <a:schemeClr val="dk1"/>
                        </a:solidFill>
                        <a:latin typeface="Average"/>
                        <a:ea typeface="Average"/>
                        <a:cs typeface="Average"/>
                        <a:sym typeface="Average"/>
                      </a:endParaRPr>
                    </a:p>
                    <a:p>
                      <a:pPr indent="-298450" lvl="0" marL="457200" rtl="0" algn="just">
                        <a:spcBef>
                          <a:spcPts val="0"/>
                        </a:spcBef>
                        <a:spcAft>
                          <a:spcPts val="0"/>
                        </a:spcAft>
                        <a:buClr>
                          <a:schemeClr val="dk1"/>
                        </a:buClr>
                        <a:buSzPts val="1100"/>
                        <a:buFont typeface="Average"/>
                        <a:buAutoNum type="arabicPeriod"/>
                      </a:pPr>
                      <a:r>
                        <a:rPr lang="en" sz="1100">
                          <a:solidFill>
                            <a:schemeClr val="dk1"/>
                          </a:solidFill>
                          <a:latin typeface="Average"/>
                          <a:ea typeface="Average"/>
                          <a:cs typeface="Average"/>
                          <a:sym typeface="Average"/>
                        </a:rPr>
                        <a:t>Real Time anomaly detection and failure prediction</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Metrics will be:</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Precision, Recall, F1-Score</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The effectiveness of the model will be assessed by comparing its performance with a baseline model trained solely on real-world sensor data collected from the testbed.</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9.</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A Text-Based Predictive Maintenance Approach for Facility Management Requests Utilizing Association Rule Mining and Large Language Models</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Used temporal association mining, predictive maintenance, temporal filter, semantic similarity on textual data.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rPr lang="en" sz="1100">
                          <a:solidFill>
                            <a:schemeClr val="dk1"/>
                          </a:solidFill>
                          <a:latin typeface="Average"/>
                          <a:ea typeface="Average"/>
                          <a:cs typeface="Average"/>
                          <a:sym typeface="Average"/>
                        </a:rPr>
                        <a:t>The goal is to identify and predict maintenance needs based on historical facility management requests. It compares 4 LLM models.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p>
                      <a:pPr indent="0" lvl="0" marL="0" rtl="0" algn="just">
                        <a:spcBef>
                          <a:spcPts val="0"/>
                        </a:spcBef>
                        <a:spcAft>
                          <a:spcPts val="0"/>
                        </a:spcAft>
                        <a:buNone/>
                      </a:pPr>
                      <a:r>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The English RoBERTa model has highest acceptance rates for the minimum similarity thresholds of 0.65 and 0.7.</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1"/>
                          </a:solidFill>
                          <a:latin typeface="Average"/>
                          <a:ea typeface="Average"/>
                          <a:cs typeface="Average"/>
                          <a:sym typeface="Average"/>
                        </a:rPr>
                        <a:t>10.</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Scalable Development and Deployment of LLMs in Manufacturing: Leveraging AI to Enhance Predictive Maintenance, Quality Control, and Process Automation</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Transfer learning, Federated learning, model compression, edge computing, cloud and edge deployment. </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just">
                        <a:spcBef>
                          <a:spcPts val="0"/>
                        </a:spcBef>
                        <a:spcAft>
                          <a:spcPts val="0"/>
                        </a:spcAft>
                        <a:buNone/>
                      </a:pPr>
                      <a:r>
                        <a:rPr lang="en" sz="1100">
                          <a:solidFill>
                            <a:schemeClr val="dk1"/>
                          </a:solidFill>
                          <a:latin typeface="Average"/>
                          <a:ea typeface="Average"/>
                          <a:cs typeface="Average"/>
                          <a:sym typeface="Average"/>
                        </a:rPr>
                        <a:t>The study demonstrates that using LLMs in manufacturing leads to more accurate predictions for maintenance, reducing machine downtime and repair costs. It also enhances quality control by automating inspections, resulting in fewer defects.</a:t>
                      </a:r>
                      <a:endParaRPr sz="1100">
                        <a:solidFill>
                          <a:schemeClr val="dk1"/>
                        </a:solidFill>
                        <a:latin typeface="Average"/>
                        <a:ea typeface="Average"/>
                        <a:cs typeface="Average"/>
                        <a:sym typeface="Average"/>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47" name="Google Shape;247;p3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